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78" r:id="rId5"/>
    <p:sldId id="259" r:id="rId6"/>
    <p:sldId id="258" r:id="rId7"/>
    <p:sldId id="262" r:id="rId8"/>
    <p:sldId id="277" r:id="rId9"/>
    <p:sldId id="263" r:id="rId10"/>
    <p:sldId id="260" r:id="rId11"/>
    <p:sldId id="270" r:id="rId12"/>
    <p:sldId id="261" r:id="rId13"/>
    <p:sldId id="268" r:id="rId14"/>
    <p:sldId id="271" r:id="rId15"/>
    <p:sldId id="275" r:id="rId16"/>
    <p:sldId id="272" r:id="rId17"/>
    <p:sldId id="273" r:id="rId18"/>
    <p:sldId id="274" r:id="rId19"/>
    <p:sldId id="276" r:id="rId20"/>
    <p:sldId id="257" r:id="rId21"/>
    <p:sldId id="267" r:id="rId22"/>
    <p:sldId id="279" r:id="rId23"/>
    <p:sldId id="291" r:id="rId24"/>
    <p:sldId id="295" r:id="rId25"/>
    <p:sldId id="294" r:id="rId26"/>
    <p:sldId id="280" r:id="rId27"/>
    <p:sldId id="281" r:id="rId28"/>
    <p:sldId id="292" r:id="rId29"/>
    <p:sldId id="282" r:id="rId30"/>
    <p:sldId id="283" r:id="rId31"/>
    <p:sldId id="284" r:id="rId32"/>
    <p:sldId id="293" r:id="rId33"/>
    <p:sldId id="287" r:id="rId34"/>
    <p:sldId id="288" r:id="rId35"/>
    <p:sldId id="289" r:id="rId36"/>
    <p:sldId id="290" r:id="rId37"/>
    <p:sldId id="29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3" autoAdjust="0"/>
    <p:restoredTop sz="94660"/>
  </p:normalViewPr>
  <p:slideViewPr>
    <p:cSldViewPr snapToGrid="0">
      <p:cViewPr varScale="1">
        <p:scale>
          <a:sx n="97" d="100"/>
          <a:sy n="97" d="100"/>
        </p:scale>
        <p:origin x="5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7/23/20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potifycharts.com/regional" TargetMode="External"/><Relationship Id="rId2" Type="http://schemas.openxmlformats.org/officeDocument/2006/relationships/hyperlink" Target="https://data.world/kcmillersean/billboard-hot-100-1958-2017"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22F0-C670-47FD-9BB2-33B4186063CA}"/>
              </a:ext>
            </a:extLst>
          </p:cNvPr>
          <p:cNvSpPr>
            <a:spLocks noGrp="1"/>
          </p:cNvSpPr>
          <p:nvPr>
            <p:ph type="ctrTitle"/>
          </p:nvPr>
        </p:nvSpPr>
        <p:spPr/>
        <p:txBody>
          <a:bodyPr/>
          <a:lstStyle/>
          <a:p>
            <a:r>
              <a:rPr lang="en-US" dirty="0"/>
              <a:t>What makes a song popular</a:t>
            </a:r>
          </a:p>
        </p:txBody>
      </p:sp>
      <p:pic>
        <p:nvPicPr>
          <p:cNvPr id="5" name="Picture 4" descr="A picture containing food, drawing&#10;&#10;Description automatically generated">
            <a:extLst>
              <a:ext uri="{FF2B5EF4-FFF2-40B4-BE49-F238E27FC236}">
                <a16:creationId xmlns:a16="http://schemas.microsoft.com/office/drawing/2014/main" id="{4FCAF57E-4CB8-428E-91EA-390BB612EC4C}"/>
              </a:ext>
            </a:extLst>
          </p:cNvPr>
          <p:cNvPicPr>
            <a:picLocks noChangeAspect="1"/>
          </p:cNvPicPr>
          <p:nvPr/>
        </p:nvPicPr>
        <p:blipFill>
          <a:blip r:embed="rId2"/>
          <a:stretch>
            <a:fillRect/>
          </a:stretch>
        </p:blipFill>
        <p:spPr>
          <a:xfrm>
            <a:off x="8449335" y="5374287"/>
            <a:ext cx="2057687" cy="714475"/>
          </a:xfrm>
          <a:prstGeom prst="rect">
            <a:avLst/>
          </a:prstGeom>
        </p:spPr>
      </p:pic>
      <p:pic>
        <p:nvPicPr>
          <p:cNvPr id="1026" name="Picture 2">
            <a:extLst>
              <a:ext uri="{FF2B5EF4-FFF2-40B4-BE49-F238E27FC236}">
                <a16:creationId xmlns:a16="http://schemas.microsoft.com/office/drawing/2014/main" id="{C2DB7DB5-8BFD-40BD-8857-BFBA373A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74" y="537428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sic icon">
            <a:extLst>
              <a:ext uri="{FF2B5EF4-FFF2-40B4-BE49-F238E27FC236}">
                <a16:creationId xmlns:a16="http://schemas.microsoft.com/office/drawing/2014/main" id="{C9EE2414-EEF6-42AD-9A69-28B5406D6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559" y="20892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sic icon">
            <a:extLst>
              <a:ext uri="{FF2B5EF4-FFF2-40B4-BE49-F238E27FC236}">
                <a16:creationId xmlns:a16="http://schemas.microsoft.com/office/drawing/2014/main" id="{EF844909-4BEC-4C6C-B837-19EF744A9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799" y="274181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icon">
            <a:extLst>
              <a:ext uri="{FF2B5EF4-FFF2-40B4-BE49-F238E27FC236}">
                <a16:creationId xmlns:a16="http://schemas.microsoft.com/office/drawing/2014/main" id="{98F99F43-68E2-4AFA-89C0-B2E9E9D72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51799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und Mixer icon">
            <a:extLst>
              <a:ext uri="{FF2B5EF4-FFF2-40B4-BE49-F238E27FC236}">
                <a16:creationId xmlns:a16="http://schemas.microsoft.com/office/drawing/2014/main" id="{B988319C-BDF1-4BE1-B33E-ABCA6C71E6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362" y="36778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sic Amp icon">
            <a:extLst>
              <a:ext uri="{FF2B5EF4-FFF2-40B4-BE49-F238E27FC236}">
                <a16:creationId xmlns:a16="http://schemas.microsoft.com/office/drawing/2014/main" id="{6FBD4EAA-1F83-4179-952C-306EA49999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6975" y="376466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usic billboard icons free">
            <a:extLst>
              <a:ext uri="{FF2B5EF4-FFF2-40B4-BE49-F238E27FC236}">
                <a16:creationId xmlns:a16="http://schemas.microsoft.com/office/drawing/2014/main" id="{3455DB1D-B22F-4E03-B6D9-32158A3E6B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447" y="269472"/>
            <a:ext cx="16573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usic billboard icons free">
            <a:extLst>
              <a:ext uri="{FF2B5EF4-FFF2-40B4-BE49-F238E27FC236}">
                <a16:creationId xmlns:a16="http://schemas.microsoft.com/office/drawing/2014/main" id="{75C56327-89B8-4C40-A9F4-2FA55D2EE1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7550" y="234917"/>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music billboard icons free">
            <a:extLst>
              <a:ext uri="{FF2B5EF4-FFF2-40B4-BE49-F238E27FC236}">
                <a16:creationId xmlns:a16="http://schemas.microsoft.com/office/drawing/2014/main" id="{722FF1AB-E0ED-4D75-86F5-0F651F7830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3500" y="3306597"/>
            <a:ext cx="2209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30840942-F552-4111-B423-F2FC29B6338C}"/>
              </a:ext>
            </a:extLst>
          </p:cNvPr>
          <p:cNvSpPr txBox="1">
            <a:spLocks/>
          </p:cNvSpPr>
          <p:nvPr/>
        </p:nvSpPr>
        <p:spPr>
          <a:xfrm>
            <a:off x="417512" y="4073927"/>
            <a:ext cx="8534400" cy="1507067"/>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Stephanie </a:t>
            </a:r>
            <a:r>
              <a:rPr lang="en-US" dirty="0" err="1"/>
              <a:t>Sammour</a:t>
            </a:r>
            <a:br>
              <a:rPr lang="en-US" dirty="0"/>
            </a:br>
            <a:r>
              <a:rPr lang="en-US" dirty="0"/>
              <a:t>Jordan Cline</a:t>
            </a:r>
            <a:br>
              <a:rPr lang="en-US" dirty="0"/>
            </a:br>
            <a:r>
              <a:rPr lang="en-US" dirty="0"/>
              <a:t>Bill Pezzullo</a:t>
            </a:r>
          </a:p>
        </p:txBody>
      </p:sp>
    </p:spTree>
    <p:extLst>
      <p:ext uri="{BB962C8B-B14F-4D97-AF65-F5344CB8AC3E}">
        <p14:creationId xmlns:p14="http://schemas.microsoft.com/office/powerpoint/2010/main" val="394752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3A586D7-DCCF-4BC1-A146-61329DF87807}"/>
              </a:ext>
            </a:extLst>
          </p:cNvPr>
          <p:cNvPicPr>
            <a:picLocks noChangeAspect="1"/>
          </p:cNvPicPr>
          <p:nvPr/>
        </p:nvPicPr>
        <p:blipFill>
          <a:blip r:embed="rId2"/>
          <a:stretch>
            <a:fillRect/>
          </a:stretch>
        </p:blipFill>
        <p:spPr>
          <a:xfrm>
            <a:off x="290321" y="186619"/>
            <a:ext cx="5487650" cy="365843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82BC318-B2FF-440C-9FB6-042454E127E2}"/>
              </a:ext>
            </a:extLst>
          </p:cNvPr>
          <p:cNvPicPr>
            <a:picLocks noChangeAspect="1"/>
          </p:cNvPicPr>
          <p:nvPr/>
        </p:nvPicPr>
        <p:blipFill>
          <a:blip r:embed="rId3"/>
          <a:stretch>
            <a:fillRect/>
          </a:stretch>
        </p:blipFill>
        <p:spPr>
          <a:xfrm>
            <a:off x="6303193" y="191259"/>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AFEE906-E648-4995-BEEB-48FC87E88C1F}"/>
              </a:ext>
            </a:extLst>
          </p:cNvPr>
          <p:cNvPicPr>
            <a:picLocks noChangeAspect="1"/>
          </p:cNvPicPr>
          <p:nvPr/>
        </p:nvPicPr>
        <p:blipFill>
          <a:blip r:embed="rId4"/>
          <a:stretch>
            <a:fillRect/>
          </a:stretch>
        </p:blipFill>
        <p:spPr>
          <a:xfrm>
            <a:off x="3823229" y="3624856"/>
            <a:ext cx="4849716" cy="3233144"/>
          </a:xfrm>
          <a:prstGeom prst="rect">
            <a:avLst/>
          </a:prstGeom>
        </p:spPr>
      </p:pic>
    </p:spTree>
    <p:extLst>
      <p:ext uri="{BB962C8B-B14F-4D97-AF65-F5344CB8AC3E}">
        <p14:creationId xmlns:p14="http://schemas.microsoft.com/office/powerpoint/2010/main" val="129604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FB83-4E1B-44CD-AEBA-0CB0699DDCA0}"/>
              </a:ext>
            </a:extLst>
          </p:cNvPr>
          <p:cNvSpPr>
            <a:spLocks noGrp="1"/>
          </p:cNvSpPr>
          <p:nvPr>
            <p:ph type="title"/>
          </p:nvPr>
        </p:nvSpPr>
        <p:spPr/>
        <p:txBody>
          <a:bodyPr/>
          <a:lstStyle/>
          <a:p>
            <a:r>
              <a:rPr lang="en-US" dirty="0"/>
              <a:t>Trends over the Decade</a:t>
            </a:r>
          </a:p>
        </p:txBody>
      </p:sp>
      <p:sp>
        <p:nvSpPr>
          <p:cNvPr id="3" name="Text Placeholder 2">
            <a:extLst>
              <a:ext uri="{FF2B5EF4-FFF2-40B4-BE49-F238E27FC236}">
                <a16:creationId xmlns:a16="http://schemas.microsoft.com/office/drawing/2014/main" id="{A0A3622C-6085-44EC-A3C8-64A6A0BA3B39}"/>
              </a:ext>
            </a:extLst>
          </p:cNvPr>
          <p:cNvSpPr>
            <a:spLocks noGrp="1"/>
          </p:cNvSpPr>
          <p:nvPr>
            <p:ph type="body" idx="1"/>
          </p:nvPr>
        </p:nvSpPr>
        <p:spPr>
          <a:xfrm>
            <a:off x="684213" y="4495800"/>
            <a:ext cx="8534400" cy="864870"/>
          </a:xfrm>
        </p:spPr>
        <p:txBody>
          <a:bodyPr>
            <a:normAutofit lnSpcReduction="10000"/>
          </a:bodyPr>
          <a:lstStyle/>
          <a:p>
            <a:r>
              <a:rPr lang="en-US" dirty="0"/>
              <a:t>While the top songs have only a small correlation with the attributes for the full 60 years, we decided to breakdown the songs using the </a:t>
            </a:r>
            <a:r>
              <a:rPr lang="en-US" dirty="0" err="1"/>
              <a:t>WeekID</a:t>
            </a:r>
            <a:r>
              <a:rPr lang="en-US" dirty="0"/>
              <a:t> by decade.  </a:t>
            </a:r>
          </a:p>
        </p:txBody>
      </p:sp>
    </p:spTree>
    <p:extLst>
      <p:ext uri="{BB962C8B-B14F-4D97-AF65-F5344CB8AC3E}">
        <p14:creationId xmlns:p14="http://schemas.microsoft.com/office/powerpoint/2010/main" val="103912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22B4C-828C-46E8-BB1F-20268530DD90}"/>
              </a:ext>
            </a:extLst>
          </p:cNvPr>
          <p:cNvSpPr txBox="1"/>
          <p:nvPr/>
        </p:nvSpPr>
        <p:spPr>
          <a:xfrm>
            <a:off x="2673927" y="338096"/>
            <a:ext cx="6844145" cy="461665"/>
          </a:xfrm>
          <a:prstGeom prst="rect">
            <a:avLst/>
          </a:prstGeom>
          <a:noFill/>
        </p:spPr>
        <p:txBody>
          <a:bodyPr wrap="square" rtlCol="0">
            <a:spAutoFit/>
          </a:bodyPr>
          <a:lstStyle/>
          <a:p>
            <a:pPr algn="ctr"/>
            <a:r>
              <a:rPr lang="en-US" sz="2400" b="1" dirty="0"/>
              <a:t>Loudness trends over the last 60+ years</a:t>
            </a:r>
          </a:p>
        </p:txBody>
      </p:sp>
      <p:sp>
        <p:nvSpPr>
          <p:cNvPr id="6" name="TextBox 5">
            <a:extLst>
              <a:ext uri="{FF2B5EF4-FFF2-40B4-BE49-F238E27FC236}">
                <a16:creationId xmlns:a16="http://schemas.microsoft.com/office/drawing/2014/main" id="{988C996B-EC3A-4D76-A2FA-8A5D9A0CFAAD}"/>
              </a:ext>
            </a:extLst>
          </p:cNvPr>
          <p:cNvSpPr txBox="1"/>
          <p:nvPr/>
        </p:nvSpPr>
        <p:spPr>
          <a:xfrm>
            <a:off x="2493818" y="5333395"/>
            <a:ext cx="7992094" cy="461665"/>
          </a:xfrm>
          <a:prstGeom prst="rect">
            <a:avLst/>
          </a:prstGeom>
          <a:noFill/>
        </p:spPr>
        <p:txBody>
          <a:bodyPr wrap="square" rtlCol="0">
            <a:spAutoFit/>
          </a:bodyPr>
          <a:lstStyle/>
          <a:p>
            <a:r>
              <a:rPr lang="en-US" sz="2400" b="1" dirty="0">
                <a:solidFill>
                  <a:schemeClr val="tx2">
                    <a:lumMod val="75000"/>
                  </a:schemeClr>
                </a:solidFill>
              </a:rPr>
              <a:t>Music has increased in loudness over the years</a:t>
            </a:r>
          </a:p>
        </p:txBody>
      </p:sp>
      <p:pic>
        <p:nvPicPr>
          <p:cNvPr id="4" name="Picture 3" descr="A close up of text on a white background&#10;&#10;Description automatically generated">
            <a:extLst>
              <a:ext uri="{FF2B5EF4-FFF2-40B4-BE49-F238E27FC236}">
                <a16:creationId xmlns:a16="http://schemas.microsoft.com/office/drawing/2014/main" id="{205C3197-AEDD-4BFA-9660-12B2627D95B0}"/>
              </a:ext>
            </a:extLst>
          </p:cNvPr>
          <p:cNvPicPr>
            <a:picLocks noChangeAspect="1"/>
          </p:cNvPicPr>
          <p:nvPr/>
        </p:nvPicPr>
        <p:blipFill>
          <a:blip r:embed="rId2"/>
          <a:stretch>
            <a:fillRect/>
          </a:stretch>
        </p:blipFill>
        <p:spPr>
          <a:xfrm>
            <a:off x="276466" y="1349985"/>
            <a:ext cx="5487650" cy="3658433"/>
          </a:xfrm>
          <a:prstGeom prst="rect">
            <a:avLst/>
          </a:prstGeom>
        </p:spPr>
      </p:pic>
      <p:pic>
        <p:nvPicPr>
          <p:cNvPr id="7" name="Picture 6" descr="A close up of a map&#10;&#10;Description automatically generated">
            <a:extLst>
              <a:ext uri="{FF2B5EF4-FFF2-40B4-BE49-F238E27FC236}">
                <a16:creationId xmlns:a16="http://schemas.microsoft.com/office/drawing/2014/main" id="{325124A6-A57B-47FC-A3D8-485F68FFF50C}"/>
              </a:ext>
            </a:extLst>
          </p:cNvPr>
          <p:cNvPicPr>
            <a:picLocks noChangeAspect="1"/>
          </p:cNvPicPr>
          <p:nvPr/>
        </p:nvPicPr>
        <p:blipFill>
          <a:blip r:embed="rId3"/>
          <a:stretch>
            <a:fillRect/>
          </a:stretch>
        </p:blipFill>
        <p:spPr>
          <a:xfrm>
            <a:off x="3352174" y="1349984"/>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B8690B-4DF2-4F6C-B2BC-3D9E0322B92B}"/>
              </a:ext>
            </a:extLst>
          </p:cNvPr>
          <p:cNvPicPr>
            <a:picLocks noChangeAspect="1"/>
          </p:cNvPicPr>
          <p:nvPr/>
        </p:nvPicPr>
        <p:blipFill>
          <a:blip r:embed="rId4"/>
          <a:stretch>
            <a:fillRect/>
          </a:stretch>
        </p:blipFill>
        <p:spPr>
          <a:xfrm>
            <a:off x="6489865" y="1349984"/>
            <a:ext cx="5487650" cy="3658433"/>
          </a:xfrm>
          <a:prstGeom prst="rect">
            <a:avLst/>
          </a:prstGeom>
        </p:spPr>
      </p:pic>
    </p:spTree>
    <p:extLst>
      <p:ext uri="{BB962C8B-B14F-4D97-AF65-F5344CB8AC3E}">
        <p14:creationId xmlns:p14="http://schemas.microsoft.com/office/powerpoint/2010/main" val="304171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2F6B32C1-BA91-470A-8C1B-33264F8B2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459570ED-BE4C-49E8-86BC-A81140CFE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700" y="-1"/>
            <a:ext cx="4277711" cy="3045402"/>
          </a:xfrm>
          <a:custGeom>
            <a:avLst/>
            <a:gdLst>
              <a:gd name="connsiteX0" fmla="*/ 5102 w 4277711"/>
              <a:gd name="connsiteY0" fmla="*/ 0 h 3045402"/>
              <a:gd name="connsiteX1" fmla="*/ 4277711 w 4277711"/>
              <a:gd name="connsiteY1" fmla="*/ 0 h 3045402"/>
              <a:gd name="connsiteX2" fmla="*/ 4277711 w 4277711"/>
              <a:gd name="connsiteY2" fmla="*/ 2723810 h 3045402"/>
              <a:gd name="connsiteX3" fmla="*/ 4090449 w 4277711"/>
              <a:gd name="connsiteY3" fmla="*/ 2814019 h 3045402"/>
              <a:gd name="connsiteX4" fmla="*/ 2944368 w 4277711"/>
              <a:gd name="connsiteY4" fmla="*/ 3045402 h 3045402"/>
              <a:gd name="connsiteX5" fmla="*/ 0 w 4277711"/>
              <a:gd name="connsiteY5" fmla="*/ 101034 h 30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7E99994E-B1BA-4D25-BE42-963F0B104805}"/>
              </a:ext>
            </a:extLst>
          </p:cNvPr>
          <p:cNvPicPr>
            <a:picLocks noChangeAspect="1"/>
          </p:cNvPicPr>
          <p:nvPr/>
        </p:nvPicPr>
        <p:blipFill>
          <a:blip r:embed="rId2"/>
          <a:stretch>
            <a:fillRect/>
          </a:stretch>
        </p:blipFill>
        <p:spPr>
          <a:xfrm>
            <a:off x="8356740" y="3232686"/>
            <a:ext cx="3519029" cy="234602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49D965B-0959-487D-9455-38860D00AA02}"/>
              </a:ext>
            </a:extLst>
          </p:cNvPr>
          <p:cNvPicPr>
            <a:picLocks noChangeAspect="1"/>
          </p:cNvPicPr>
          <p:nvPr/>
        </p:nvPicPr>
        <p:blipFill>
          <a:blip r:embed="rId3"/>
          <a:stretch>
            <a:fillRect/>
          </a:stretch>
        </p:blipFill>
        <p:spPr>
          <a:xfrm>
            <a:off x="570090" y="5006753"/>
            <a:ext cx="2509502" cy="167300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722657C-33E9-478A-9E1E-B0977E0FB984}"/>
              </a:ext>
            </a:extLst>
          </p:cNvPr>
          <p:cNvPicPr>
            <a:picLocks noChangeAspect="1"/>
          </p:cNvPicPr>
          <p:nvPr/>
        </p:nvPicPr>
        <p:blipFill>
          <a:blip r:embed="rId4"/>
          <a:stretch>
            <a:fillRect/>
          </a:stretch>
        </p:blipFill>
        <p:spPr>
          <a:xfrm>
            <a:off x="4546786" y="3314589"/>
            <a:ext cx="2818307" cy="187887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F7A7384-88AC-47BD-98A7-887C0E112240}"/>
              </a:ext>
            </a:extLst>
          </p:cNvPr>
          <p:cNvPicPr>
            <a:picLocks noChangeAspect="1"/>
          </p:cNvPicPr>
          <p:nvPr/>
        </p:nvPicPr>
        <p:blipFill>
          <a:blip r:embed="rId5"/>
          <a:stretch>
            <a:fillRect/>
          </a:stretch>
        </p:blipFill>
        <p:spPr>
          <a:xfrm>
            <a:off x="8844330" y="187284"/>
            <a:ext cx="3246836" cy="2164557"/>
          </a:xfrm>
          <a:prstGeom prst="rect">
            <a:avLst/>
          </a:prstGeom>
        </p:spPr>
      </p:pic>
      <p:sp>
        <p:nvSpPr>
          <p:cNvPr id="17" name="TextBox 16">
            <a:extLst>
              <a:ext uri="{FF2B5EF4-FFF2-40B4-BE49-F238E27FC236}">
                <a16:creationId xmlns:a16="http://schemas.microsoft.com/office/drawing/2014/main" id="{FA14430D-D6F5-465E-B083-6D79D405F07D}"/>
              </a:ext>
            </a:extLst>
          </p:cNvPr>
          <p:cNvSpPr txBox="1"/>
          <p:nvPr/>
        </p:nvSpPr>
        <p:spPr>
          <a:xfrm>
            <a:off x="3566739" y="5541390"/>
            <a:ext cx="6844145" cy="1077218"/>
          </a:xfrm>
          <a:prstGeom prst="rect">
            <a:avLst/>
          </a:prstGeom>
          <a:solidFill>
            <a:schemeClr val="bg1"/>
          </a:solidFill>
          <a:ln>
            <a:solidFill>
              <a:schemeClr val="tx1"/>
            </a:solidFill>
          </a:ln>
        </p:spPr>
        <p:txBody>
          <a:bodyPr wrap="square" rtlCol="0">
            <a:spAutoFit/>
          </a:bodyPr>
          <a:lstStyle/>
          <a:p>
            <a:pPr algn="ctr"/>
            <a:r>
              <a:rPr lang="en-US" sz="2400" b="1" dirty="0">
                <a:solidFill>
                  <a:schemeClr val="bg2">
                    <a:lumMod val="20000"/>
                    <a:lumOff val="80000"/>
                  </a:schemeClr>
                </a:solidFill>
              </a:rPr>
              <a:t>Tempo trends over the last 60+ years</a:t>
            </a:r>
          </a:p>
          <a:p>
            <a:pPr marL="342900" indent="-342900">
              <a:buFont typeface="Arial" panose="020B0604020202020204" pitchFamily="34" charset="0"/>
              <a:buChar char="•"/>
            </a:pPr>
            <a:r>
              <a:rPr lang="en-US" sz="2000" b="1" dirty="0">
                <a:solidFill>
                  <a:schemeClr val="bg2">
                    <a:lumMod val="20000"/>
                    <a:lumOff val="80000"/>
                  </a:schemeClr>
                </a:solidFill>
              </a:rPr>
              <a:t>Large jump from 50’s to 60’s</a:t>
            </a:r>
          </a:p>
          <a:p>
            <a:pPr marL="342900" indent="-342900">
              <a:buFont typeface="Arial" panose="020B0604020202020204" pitchFamily="34" charset="0"/>
              <a:buChar char="•"/>
            </a:pPr>
            <a:r>
              <a:rPr lang="en-US" sz="2000" b="1" dirty="0">
                <a:solidFill>
                  <a:schemeClr val="bg2">
                    <a:lumMod val="20000"/>
                    <a:lumOff val="80000"/>
                  </a:schemeClr>
                </a:solidFill>
              </a:rPr>
              <a:t>Slow increase for the last 60 years</a:t>
            </a:r>
          </a:p>
        </p:txBody>
      </p:sp>
      <p:pic>
        <p:nvPicPr>
          <p:cNvPr id="21" name="Picture 20" descr="A screenshot of a cell phone&#10;&#10;Description automatically generated">
            <a:extLst>
              <a:ext uri="{FF2B5EF4-FFF2-40B4-BE49-F238E27FC236}">
                <a16:creationId xmlns:a16="http://schemas.microsoft.com/office/drawing/2014/main" id="{05A05D0A-7B3D-427F-948F-ACC4A102EDBC}"/>
              </a:ext>
            </a:extLst>
          </p:cNvPr>
          <p:cNvPicPr>
            <a:picLocks noChangeAspect="1"/>
          </p:cNvPicPr>
          <p:nvPr/>
        </p:nvPicPr>
        <p:blipFill>
          <a:blip r:embed="rId6"/>
          <a:stretch>
            <a:fillRect/>
          </a:stretch>
        </p:blipFill>
        <p:spPr>
          <a:xfrm>
            <a:off x="5370799" y="83840"/>
            <a:ext cx="2297302" cy="153153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23F8AC8-9ECA-4B6E-9D3A-EDCE8E143B27}"/>
              </a:ext>
            </a:extLst>
          </p:cNvPr>
          <p:cNvPicPr>
            <a:picLocks noChangeAspect="1"/>
          </p:cNvPicPr>
          <p:nvPr/>
        </p:nvPicPr>
        <p:blipFill>
          <a:blip r:embed="rId7"/>
          <a:stretch>
            <a:fillRect/>
          </a:stretch>
        </p:blipFill>
        <p:spPr>
          <a:xfrm>
            <a:off x="457770" y="2280652"/>
            <a:ext cx="3057493" cy="2038328"/>
          </a:xfrm>
          <a:prstGeom prst="rect">
            <a:avLst/>
          </a:prstGeom>
        </p:spPr>
      </p:pic>
      <p:pic>
        <p:nvPicPr>
          <p:cNvPr id="29" name="Picture 28" descr="A close up of text on a white background&#10;&#10;Description automatically generated">
            <a:extLst>
              <a:ext uri="{FF2B5EF4-FFF2-40B4-BE49-F238E27FC236}">
                <a16:creationId xmlns:a16="http://schemas.microsoft.com/office/drawing/2014/main" id="{9500D081-9168-40C7-86CE-84D7058F9A17}"/>
              </a:ext>
            </a:extLst>
          </p:cNvPr>
          <p:cNvPicPr>
            <a:picLocks noChangeAspect="1"/>
          </p:cNvPicPr>
          <p:nvPr/>
        </p:nvPicPr>
        <p:blipFill>
          <a:blip r:embed="rId8"/>
          <a:stretch>
            <a:fillRect/>
          </a:stretch>
        </p:blipFill>
        <p:spPr>
          <a:xfrm>
            <a:off x="457770" y="130070"/>
            <a:ext cx="3057493" cy="2038328"/>
          </a:xfrm>
          <a:prstGeom prst="rect">
            <a:avLst/>
          </a:prstGeom>
        </p:spPr>
      </p:pic>
    </p:spTree>
    <p:extLst>
      <p:ext uri="{BB962C8B-B14F-4D97-AF65-F5344CB8AC3E}">
        <p14:creationId xmlns:p14="http://schemas.microsoft.com/office/powerpoint/2010/main" val="415547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6179786-E955-4DE6-AFD9-AB760A7DCFA6}"/>
              </a:ext>
            </a:extLst>
          </p:cNvPr>
          <p:cNvPicPr>
            <a:picLocks noChangeAspect="1"/>
          </p:cNvPicPr>
          <p:nvPr/>
        </p:nvPicPr>
        <p:blipFill>
          <a:blip r:embed="rId2"/>
          <a:stretch>
            <a:fillRect/>
          </a:stretch>
        </p:blipFill>
        <p:spPr>
          <a:xfrm>
            <a:off x="220601" y="103491"/>
            <a:ext cx="3225405" cy="21502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BCFC70E-6057-4B6D-89F1-E7D043D685D0}"/>
              </a:ext>
            </a:extLst>
          </p:cNvPr>
          <p:cNvPicPr>
            <a:picLocks noChangeAspect="1"/>
          </p:cNvPicPr>
          <p:nvPr/>
        </p:nvPicPr>
        <p:blipFill>
          <a:blip r:embed="rId3"/>
          <a:stretch>
            <a:fillRect/>
          </a:stretch>
        </p:blipFill>
        <p:spPr>
          <a:xfrm>
            <a:off x="4162176" y="103491"/>
            <a:ext cx="3225404" cy="215026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F34F0F-2765-4A68-A2F6-9F708C8DFBC8}"/>
              </a:ext>
            </a:extLst>
          </p:cNvPr>
          <p:cNvPicPr>
            <a:picLocks noChangeAspect="1"/>
          </p:cNvPicPr>
          <p:nvPr/>
        </p:nvPicPr>
        <p:blipFill>
          <a:blip r:embed="rId4"/>
          <a:stretch>
            <a:fillRect/>
          </a:stretch>
        </p:blipFill>
        <p:spPr>
          <a:xfrm>
            <a:off x="8103750" y="103491"/>
            <a:ext cx="3225406" cy="2150270"/>
          </a:xfrm>
          <a:prstGeom prst="rect">
            <a:avLst/>
          </a:prstGeom>
        </p:spPr>
      </p:pic>
      <p:pic>
        <p:nvPicPr>
          <p:cNvPr id="9" name="Picture 8" descr="A close up of a map&#10;&#10;Description automatically generated">
            <a:extLst>
              <a:ext uri="{FF2B5EF4-FFF2-40B4-BE49-F238E27FC236}">
                <a16:creationId xmlns:a16="http://schemas.microsoft.com/office/drawing/2014/main" id="{678D6515-BB5E-4797-82FF-3D8B685F0F0D}"/>
              </a:ext>
            </a:extLst>
          </p:cNvPr>
          <p:cNvPicPr>
            <a:picLocks noChangeAspect="1"/>
          </p:cNvPicPr>
          <p:nvPr/>
        </p:nvPicPr>
        <p:blipFill>
          <a:blip r:embed="rId5"/>
          <a:stretch>
            <a:fillRect/>
          </a:stretch>
        </p:blipFill>
        <p:spPr>
          <a:xfrm>
            <a:off x="220600" y="2410272"/>
            <a:ext cx="3225405" cy="2150269"/>
          </a:xfrm>
          <a:prstGeom prst="rect">
            <a:avLst/>
          </a:prstGeom>
        </p:spPr>
      </p:pic>
      <p:pic>
        <p:nvPicPr>
          <p:cNvPr id="11" name="Picture 10" descr="A close up of a map&#10;&#10;Description automatically generated">
            <a:extLst>
              <a:ext uri="{FF2B5EF4-FFF2-40B4-BE49-F238E27FC236}">
                <a16:creationId xmlns:a16="http://schemas.microsoft.com/office/drawing/2014/main" id="{FC336E67-438E-40DE-B4AC-0B617692CF08}"/>
              </a:ext>
            </a:extLst>
          </p:cNvPr>
          <p:cNvPicPr>
            <a:picLocks noChangeAspect="1"/>
          </p:cNvPicPr>
          <p:nvPr/>
        </p:nvPicPr>
        <p:blipFill>
          <a:blip r:embed="rId6"/>
          <a:stretch>
            <a:fillRect/>
          </a:stretch>
        </p:blipFill>
        <p:spPr>
          <a:xfrm>
            <a:off x="4162174" y="2410271"/>
            <a:ext cx="3225406" cy="215027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2B6400E-3C8D-4F2F-8288-0A883A5CD1A4}"/>
              </a:ext>
            </a:extLst>
          </p:cNvPr>
          <p:cNvPicPr>
            <a:picLocks noChangeAspect="1"/>
          </p:cNvPicPr>
          <p:nvPr/>
        </p:nvPicPr>
        <p:blipFill>
          <a:blip r:embed="rId7"/>
          <a:stretch>
            <a:fillRect/>
          </a:stretch>
        </p:blipFill>
        <p:spPr>
          <a:xfrm>
            <a:off x="8103752" y="2453970"/>
            <a:ext cx="3225404" cy="2150269"/>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911470E-0436-4F5B-8204-4640ABF63536}"/>
              </a:ext>
            </a:extLst>
          </p:cNvPr>
          <p:cNvPicPr>
            <a:picLocks noChangeAspect="1"/>
          </p:cNvPicPr>
          <p:nvPr/>
        </p:nvPicPr>
        <p:blipFill>
          <a:blip r:embed="rId8"/>
          <a:stretch>
            <a:fillRect/>
          </a:stretch>
        </p:blipFill>
        <p:spPr>
          <a:xfrm>
            <a:off x="220599" y="4707730"/>
            <a:ext cx="3225405" cy="2150270"/>
          </a:xfrm>
          <a:prstGeom prst="rect">
            <a:avLst/>
          </a:prstGeom>
        </p:spPr>
      </p:pic>
      <p:sp>
        <p:nvSpPr>
          <p:cNvPr id="18" name="TextBox 17">
            <a:extLst>
              <a:ext uri="{FF2B5EF4-FFF2-40B4-BE49-F238E27FC236}">
                <a16:creationId xmlns:a16="http://schemas.microsoft.com/office/drawing/2014/main" id="{728EC546-ACA8-49B9-8F8E-F74496FD813D}"/>
              </a:ext>
            </a:extLst>
          </p:cNvPr>
          <p:cNvSpPr txBox="1"/>
          <p:nvPr/>
        </p:nvSpPr>
        <p:spPr>
          <a:xfrm>
            <a:off x="4036444" y="4804448"/>
            <a:ext cx="7667876" cy="1477328"/>
          </a:xfrm>
          <a:prstGeom prst="rect">
            <a:avLst/>
          </a:prstGeom>
          <a:noFill/>
          <a:ln>
            <a:solidFill>
              <a:schemeClr val="tx1">
                <a:lumMod val="95000"/>
              </a:schemeClr>
            </a:solidFill>
          </a:ln>
        </p:spPr>
        <p:txBody>
          <a:bodyPr wrap="square" rtlCol="0">
            <a:spAutoFit/>
          </a:bodyPr>
          <a:lstStyle/>
          <a:p>
            <a:pPr algn="ctr"/>
            <a:r>
              <a:rPr lang="en-US" b="1" dirty="0"/>
              <a:t>Energy level of top songs </a:t>
            </a:r>
          </a:p>
          <a:p>
            <a:pPr marL="285750" indent="-285750">
              <a:buFont typeface="Arial" panose="020B0604020202020204" pitchFamily="34" charset="0"/>
              <a:buChar char="•"/>
            </a:pPr>
            <a:r>
              <a:rPr lang="en-US" b="1" dirty="0"/>
              <a:t>increase by 10% between 50’s and 60’s</a:t>
            </a:r>
          </a:p>
          <a:p>
            <a:pPr marL="285750" indent="-285750">
              <a:buFont typeface="Arial" panose="020B0604020202020204" pitchFamily="34" charset="0"/>
              <a:buChar char="•"/>
            </a:pPr>
            <a:r>
              <a:rPr lang="en-US" b="1" dirty="0"/>
              <a:t>increase by only 5% between 60’s and 80’s</a:t>
            </a:r>
          </a:p>
          <a:p>
            <a:pPr marL="285750" indent="-285750">
              <a:buFont typeface="Arial" panose="020B0604020202020204" pitchFamily="34" charset="0"/>
              <a:buChar char="•"/>
            </a:pPr>
            <a:r>
              <a:rPr lang="en-US" b="1" dirty="0"/>
              <a:t>stabilizes after 1980’s</a:t>
            </a:r>
          </a:p>
          <a:p>
            <a:pPr marL="285750" indent="-285750">
              <a:buFont typeface="Arial" panose="020B0604020202020204" pitchFamily="34" charset="0"/>
              <a:buChar char="•"/>
            </a:pPr>
            <a:r>
              <a:rPr lang="en-US" b="1" dirty="0"/>
              <a:t>roughly over 25% over the 60+ years</a:t>
            </a:r>
          </a:p>
        </p:txBody>
      </p:sp>
    </p:spTree>
    <p:extLst>
      <p:ext uri="{BB962C8B-B14F-4D97-AF65-F5344CB8AC3E}">
        <p14:creationId xmlns:p14="http://schemas.microsoft.com/office/powerpoint/2010/main" val="46345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FC86168F-EAC4-4162-B0A1-DF0BBC3ADCD5}"/>
              </a:ext>
            </a:extLst>
          </p:cNvPr>
          <p:cNvSpPr>
            <a:spLocks noChangeAspect="1" noChangeArrowheads="1"/>
          </p:cNvSpPr>
          <p:nvPr/>
        </p:nvSpPr>
        <p:spPr bwMode="auto">
          <a:xfrm>
            <a:off x="5566410" y="3276600"/>
            <a:ext cx="681990" cy="681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logo&#10;&#10;Description automatically generated">
            <a:extLst>
              <a:ext uri="{FF2B5EF4-FFF2-40B4-BE49-F238E27FC236}">
                <a16:creationId xmlns:a16="http://schemas.microsoft.com/office/drawing/2014/main" id="{D1B8D0F8-2289-461F-B086-6B0B8907A580}"/>
              </a:ext>
            </a:extLst>
          </p:cNvPr>
          <p:cNvPicPr>
            <a:picLocks noChangeAspect="1"/>
          </p:cNvPicPr>
          <p:nvPr/>
        </p:nvPicPr>
        <p:blipFill>
          <a:blip r:embed="rId2"/>
          <a:stretch>
            <a:fillRect/>
          </a:stretch>
        </p:blipFill>
        <p:spPr>
          <a:xfrm>
            <a:off x="1758315" y="260544"/>
            <a:ext cx="8460105" cy="6336912"/>
          </a:xfrm>
          <a:prstGeom prst="rect">
            <a:avLst/>
          </a:prstGeom>
        </p:spPr>
      </p:pic>
    </p:spTree>
    <p:extLst>
      <p:ext uri="{BB962C8B-B14F-4D97-AF65-F5344CB8AC3E}">
        <p14:creationId xmlns:p14="http://schemas.microsoft.com/office/powerpoint/2010/main" val="38421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10;&#10;Description automatically generated">
            <a:extLst>
              <a:ext uri="{FF2B5EF4-FFF2-40B4-BE49-F238E27FC236}">
                <a16:creationId xmlns:a16="http://schemas.microsoft.com/office/drawing/2014/main" id="{968ACF23-9F79-4099-BD21-4CCECBC8921E}"/>
              </a:ext>
            </a:extLst>
          </p:cNvPr>
          <p:cNvPicPr>
            <a:picLocks noChangeAspect="1"/>
          </p:cNvPicPr>
          <p:nvPr/>
        </p:nvPicPr>
        <p:blipFill>
          <a:blip r:embed="rId2"/>
          <a:stretch>
            <a:fillRect/>
          </a:stretch>
        </p:blipFill>
        <p:spPr>
          <a:xfrm>
            <a:off x="3480743" y="786117"/>
            <a:ext cx="5230513"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465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70894484-0B24-45C3-B12D-F8A0EFD7BDE7}"/>
              </a:ext>
            </a:extLst>
          </p:cNvPr>
          <p:cNvPicPr>
            <a:picLocks noChangeAspect="1"/>
          </p:cNvPicPr>
          <p:nvPr/>
        </p:nvPicPr>
        <p:blipFill rotWithShape="1">
          <a:blip r:embed="rId2"/>
          <a:srcRect t="6697" r="1" b="23053"/>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80067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CD4D0B1-1323-4452-BCDE-8DC0C3E71CD1}"/>
              </a:ext>
            </a:extLst>
          </p:cNvPr>
          <p:cNvPicPr>
            <a:picLocks noChangeAspect="1"/>
          </p:cNvPicPr>
          <p:nvPr/>
        </p:nvPicPr>
        <p:blipFill>
          <a:blip r:embed="rId2"/>
          <a:stretch>
            <a:fillRect/>
          </a:stretch>
        </p:blipFill>
        <p:spPr>
          <a:xfrm>
            <a:off x="406756" y="595745"/>
            <a:ext cx="11550455" cy="5583381"/>
          </a:xfrm>
          <a:prstGeom prst="rect">
            <a:avLst/>
          </a:prstGeom>
        </p:spPr>
      </p:pic>
    </p:spTree>
    <p:extLst>
      <p:ext uri="{BB962C8B-B14F-4D97-AF65-F5344CB8AC3E}">
        <p14:creationId xmlns:p14="http://schemas.microsoft.com/office/powerpoint/2010/main" val="16383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kitchen, table, counter&#10;&#10;Description automatically generated">
            <a:extLst>
              <a:ext uri="{FF2B5EF4-FFF2-40B4-BE49-F238E27FC236}">
                <a16:creationId xmlns:a16="http://schemas.microsoft.com/office/drawing/2014/main" id="{88310E2A-9831-4A69-9A33-87825015B054}"/>
              </a:ext>
            </a:extLst>
          </p:cNvPr>
          <p:cNvPicPr>
            <a:picLocks noChangeAspect="1"/>
          </p:cNvPicPr>
          <p:nvPr/>
        </p:nvPicPr>
        <p:blipFill>
          <a:blip r:embed="rId2"/>
          <a:stretch>
            <a:fillRect/>
          </a:stretch>
        </p:blipFill>
        <p:spPr>
          <a:xfrm>
            <a:off x="1468581" y="837645"/>
            <a:ext cx="9414659" cy="5272209"/>
          </a:xfrm>
          <a:prstGeom prst="rect">
            <a:avLst/>
          </a:prstGeom>
        </p:spPr>
      </p:pic>
    </p:spTree>
    <p:extLst>
      <p:ext uri="{BB962C8B-B14F-4D97-AF65-F5344CB8AC3E}">
        <p14:creationId xmlns:p14="http://schemas.microsoft.com/office/powerpoint/2010/main" val="269136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CACDAB-1B2F-4125-9CAD-287D94768D5A}"/>
              </a:ext>
            </a:extLst>
          </p:cNvPr>
          <p:cNvSpPr txBox="1"/>
          <p:nvPr/>
        </p:nvSpPr>
        <p:spPr>
          <a:xfrm>
            <a:off x="817418" y="634885"/>
            <a:ext cx="10557163" cy="4893647"/>
          </a:xfrm>
          <a:prstGeom prst="rect">
            <a:avLst/>
          </a:prstGeom>
          <a:noFill/>
        </p:spPr>
        <p:txBody>
          <a:bodyPr wrap="square" rtlCol="0">
            <a:spAutoFit/>
          </a:bodyPr>
          <a:lstStyle/>
          <a:p>
            <a:r>
              <a:rPr lang="en-US" sz="2800" b="1" u="sng" dirty="0"/>
              <a:t>Goal</a:t>
            </a:r>
            <a:r>
              <a:rPr lang="en-US" sz="2400" b="1" u="sng" dirty="0"/>
              <a:t>:</a:t>
            </a:r>
          </a:p>
          <a:p>
            <a:r>
              <a:rPr lang="en-US" sz="2000" dirty="0"/>
              <a:t>Examine the top songs from the Billboard 100 spanning from 1958 to 2019 as well as Spotify data and see if there are characteristics that these songs share. Are these characteristics propelling certain songs to become hits? Through data cleaning and plotting what we find, we hope to find if there are any correlations that support the questions that follow.</a:t>
            </a:r>
          </a:p>
          <a:p>
            <a:endParaRPr lang="en-US" dirty="0"/>
          </a:p>
          <a:p>
            <a:r>
              <a:rPr lang="en-US" sz="2800" b="1" u="sng" dirty="0"/>
              <a:t>Questions</a:t>
            </a:r>
            <a:r>
              <a:rPr lang="en-US" sz="2400" b="1" u="sng" dirty="0"/>
              <a:t>:</a:t>
            </a:r>
          </a:p>
          <a:p>
            <a:pPr algn="ctr"/>
            <a:r>
              <a:rPr lang="en-US" sz="2000" dirty="0"/>
              <a:t>Overarching Question : What makes a top hit a top hit?</a:t>
            </a:r>
          </a:p>
          <a:p>
            <a:pPr marL="465138" indent="-298450"/>
            <a:r>
              <a:rPr lang="en-US" sz="2000" dirty="0"/>
              <a:t>1) Is there a similar attribute (</a:t>
            </a:r>
            <a:r>
              <a:rPr lang="en-US" sz="2000" dirty="0" err="1"/>
              <a:t>i.e</a:t>
            </a:r>
            <a:r>
              <a:rPr lang="en-US" sz="2000" dirty="0"/>
              <a:t> </a:t>
            </a:r>
            <a:r>
              <a:rPr lang="en-US" sz="2000" dirty="0" err="1"/>
              <a:t>acousticness</a:t>
            </a:r>
            <a:r>
              <a:rPr lang="en-US" sz="2000" dirty="0"/>
              <a:t>/valence/energy/danceability) that a large portion of the songs have?</a:t>
            </a:r>
          </a:p>
          <a:p>
            <a:pPr marL="465138" indent="-298450"/>
            <a:r>
              <a:rPr lang="en-US" sz="2000" dirty="0"/>
              <a:t>2) Is there a particular genre that dominates the top hits playlist?</a:t>
            </a:r>
          </a:p>
          <a:p>
            <a:pPr marL="465138" indent="-298450"/>
            <a:r>
              <a:rPr lang="en-US" sz="2000" dirty="0"/>
              <a:t>3) Is there a connection between the hits globally and what countries it ‘blows up’ in? (</a:t>
            </a:r>
            <a:r>
              <a:rPr lang="en-US" sz="2000" dirty="0" err="1"/>
              <a:t>i.e</a:t>
            </a:r>
            <a:r>
              <a:rPr lang="en-US" sz="2000" dirty="0"/>
              <a:t> if it ‘blows up’ in the USA, is it more likely to be a hit in the global playlist)</a:t>
            </a:r>
          </a:p>
          <a:p>
            <a:endParaRPr lang="en-US" dirty="0"/>
          </a:p>
        </p:txBody>
      </p:sp>
    </p:spTree>
    <p:extLst>
      <p:ext uri="{BB962C8B-B14F-4D97-AF65-F5344CB8AC3E}">
        <p14:creationId xmlns:p14="http://schemas.microsoft.com/office/powerpoint/2010/main" val="285545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AC18C-02BF-470B-9089-2051A514ABB2}"/>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471290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56C9BC-A645-43EE-A941-4B39091DC11C}"/>
              </a:ext>
            </a:extLst>
          </p:cNvPr>
          <p:cNvPicPr>
            <a:picLocks noChangeAspect="1"/>
          </p:cNvPicPr>
          <p:nvPr/>
        </p:nvPicPr>
        <p:blipFill>
          <a:blip r:embed="rId2"/>
          <a:stretch>
            <a:fillRect/>
          </a:stretch>
        </p:blipFill>
        <p:spPr>
          <a:xfrm>
            <a:off x="3128306" y="786117"/>
            <a:ext cx="5935387"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31088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E07C1D-5C5E-9141-A59C-6D2C5DC67D0F}"/>
              </a:ext>
            </a:extLst>
          </p:cNvPr>
          <p:cNvSpPr txBox="1"/>
          <p:nvPr/>
        </p:nvSpPr>
        <p:spPr>
          <a:xfrm>
            <a:off x="0" y="2228671"/>
            <a:ext cx="11940208" cy="1200329"/>
          </a:xfrm>
          <a:prstGeom prst="rect">
            <a:avLst/>
          </a:prstGeom>
          <a:noFill/>
        </p:spPr>
        <p:txBody>
          <a:bodyPr wrap="square" rtlCol="0">
            <a:spAutoFit/>
          </a:bodyPr>
          <a:lstStyle/>
          <a:p>
            <a:r>
              <a:rPr lang="en-US" sz="3600" dirty="0"/>
              <a:t>Is there a connection between the hits globally and what countries it is popular in?</a:t>
            </a:r>
            <a:r>
              <a:rPr lang="en-US" dirty="0"/>
              <a:t> </a:t>
            </a:r>
          </a:p>
        </p:txBody>
      </p:sp>
    </p:spTree>
    <p:extLst>
      <p:ext uri="{BB962C8B-B14F-4D97-AF65-F5344CB8AC3E}">
        <p14:creationId xmlns:p14="http://schemas.microsoft.com/office/powerpoint/2010/main" val="3269443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7A8A223-F182-4D45-92CB-AE1D48EF7841}"/>
              </a:ext>
            </a:extLst>
          </p:cNvPr>
          <p:cNvPicPr>
            <a:picLocks noChangeAspect="1"/>
          </p:cNvPicPr>
          <p:nvPr/>
        </p:nvPicPr>
        <p:blipFill>
          <a:blip r:embed="rId2"/>
          <a:stretch>
            <a:fillRect/>
          </a:stretch>
        </p:blipFill>
        <p:spPr>
          <a:xfrm>
            <a:off x="1149350" y="685800"/>
            <a:ext cx="9893300" cy="5486400"/>
          </a:xfrm>
          <a:prstGeom prst="rect">
            <a:avLst/>
          </a:prstGeom>
        </p:spPr>
      </p:pic>
    </p:spTree>
    <p:extLst>
      <p:ext uri="{BB962C8B-B14F-4D97-AF65-F5344CB8AC3E}">
        <p14:creationId xmlns:p14="http://schemas.microsoft.com/office/powerpoint/2010/main" val="368523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FBEB48E-DFEA-7245-9CAA-F568CA103F3C}"/>
              </a:ext>
            </a:extLst>
          </p:cNvPr>
          <p:cNvPicPr>
            <a:picLocks noChangeAspect="1"/>
          </p:cNvPicPr>
          <p:nvPr/>
        </p:nvPicPr>
        <p:blipFill>
          <a:blip r:embed="rId2"/>
          <a:stretch>
            <a:fillRect/>
          </a:stretch>
        </p:blipFill>
        <p:spPr>
          <a:xfrm>
            <a:off x="328342" y="1506447"/>
            <a:ext cx="11535315" cy="3845105"/>
          </a:xfrm>
          <a:prstGeom prst="rect">
            <a:avLst/>
          </a:prstGeom>
        </p:spPr>
      </p:pic>
    </p:spTree>
    <p:extLst>
      <p:ext uri="{BB962C8B-B14F-4D97-AF65-F5344CB8AC3E}">
        <p14:creationId xmlns:p14="http://schemas.microsoft.com/office/powerpoint/2010/main" val="192908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F5C29446-AB8C-A441-AC40-D0EC5419586E}"/>
              </a:ext>
            </a:extLst>
          </p:cNvPr>
          <p:cNvPicPr>
            <a:picLocks noChangeAspect="1"/>
          </p:cNvPicPr>
          <p:nvPr/>
        </p:nvPicPr>
        <p:blipFill>
          <a:blip r:embed="rId2"/>
          <a:stretch>
            <a:fillRect/>
          </a:stretch>
        </p:blipFill>
        <p:spPr>
          <a:xfrm>
            <a:off x="606817" y="616788"/>
            <a:ext cx="10978365" cy="5624423"/>
          </a:xfrm>
          <a:prstGeom prst="rect">
            <a:avLst/>
          </a:prstGeom>
        </p:spPr>
      </p:pic>
    </p:spTree>
    <p:extLst>
      <p:ext uri="{BB962C8B-B14F-4D97-AF65-F5344CB8AC3E}">
        <p14:creationId xmlns:p14="http://schemas.microsoft.com/office/powerpoint/2010/main" val="353816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ED881F-22BB-3E46-BCFB-A1A64C4B9A0B}"/>
              </a:ext>
            </a:extLst>
          </p:cNvPr>
          <p:cNvSpPr txBox="1"/>
          <p:nvPr/>
        </p:nvSpPr>
        <p:spPr>
          <a:xfrm>
            <a:off x="0" y="6583353"/>
            <a:ext cx="5545160" cy="307777"/>
          </a:xfrm>
          <a:prstGeom prst="rect">
            <a:avLst/>
          </a:prstGeom>
          <a:noFill/>
        </p:spPr>
        <p:txBody>
          <a:bodyPr wrap="square" rtlCol="0">
            <a:spAutoFit/>
          </a:bodyPr>
          <a:lstStyle/>
          <a:p>
            <a:r>
              <a:rPr lang="en-US" sz="1400" dirty="0"/>
              <a:t>Source : https://</a:t>
            </a:r>
            <a:r>
              <a:rPr lang="en-US" sz="1400" dirty="0" err="1"/>
              <a:t>spotifycharts.com</a:t>
            </a:r>
            <a:r>
              <a:rPr lang="en-US" sz="1400" dirty="0"/>
              <a:t>/regional</a:t>
            </a:r>
          </a:p>
        </p:txBody>
      </p:sp>
      <p:pic>
        <p:nvPicPr>
          <p:cNvPr id="8" name="Picture 7" descr="A close up of a piece of paper&#10;&#10;Description automatically generated">
            <a:extLst>
              <a:ext uri="{FF2B5EF4-FFF2-40B4-BE49-F238E27FC236}">
                <a16:creationId xmlns:a16="http://schemas.microsoft.com/office/drawing/2014/main" id="{938FE2FF-8A13-584E-950A-D3E1ED5AEA05}"/>
              </a:ext>
            </a:extLst>
          </p:cNvPr>
          <p:cNvPicPr>
            <a:picLocks noChangeAspect="1"/>
          </p:cNvPicPr>
          <p:nvPr/>
        </p:nvPicPr>
        <p:blipFill>
          <a:blip r:embed="rId2"/>
          <a:stretch>
            <a:fillRect/>
          </a:stretch>
        </p:blipFill>
        <p:spPr>
          <a:xfrm>
            <a:off x="0" y="1383268"/>
            <a:ext cx="10223500" cy="5105400"/>
          </a:xfrm>
          <a:prstGeom prst="rect">
            <a:avLst/>
          </a:prstGeom>
        </p:spPr>
      </p:pic>
      <p:pic>
        <p:nvPicPr>
          <p:cNvPr id="3" name="Picture 2" descr="A screenshot of a cell phone screen with text&#10;&#10;Description automatically generated">
            <a:extLst>
              <a:ext uri="{FF2B5EF4-FFF2-40B4-BE49-F238E27FC236}">
                <a16:creationId xmlns:a16="http://schemas.microsoft.com/office/drawing/2014/main" id="{5134882D-DFBB-374C-94F3-67C8F968E949}"/>
              </a:ext>
            </a:extLst>
          </p:cNvPr>
          <p:cNvPicPr>
            <a:picLocks noChangeAspect="1"/>
          </p:cNvPicPr>
          <p:nvPr/>
        </p:nvPicPr>
        <p:blipFill>
          <a:blip r:embed="rId3"/>
          <a:stretch>
            <a:fillRect/>
          </a:stretch>
        </p:blipFill>
        <p:spPr>
          <a:xfrm>
            <a:off x="5155096" y="0"/>
            <a:ext cx="7036904" cy="3373357"/>
          </a:xfrm>
          <a:prstGeom prst="rect">
            <a:avLst/>
          </a:prstGeom>
        </p:spPr>
      </p:pic>
    </p:spTree>
    <p:extLst>
      <p:ext uri="{BB962C8B-B14F-4D97-AF65-F5344CB8AC3E}">
        <p14:creationId xmlns:p14="http://schemas.microsoft.com/office/powerpoint/2010/main" val="1533998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2264-3D6E-224E-B58E-C61EAD748578}"/>
              </a:ext>
            </a:extLst>
          </p:cNvPr>
          <p:cNvSpPr>
            <a:spLocks noGrp="1"/>
          </p:cNvSpPr>
          <p:nvPr>
            <p:ph type="title"/>
          </p:nvPr>
        </p:nvSpPr>
        <p:spPr>
          <a:ln>
            <a:noFill/>
          </a:ln>
        </p:spPr>
        <p:txBody>
          <a:bodyPr/>
          <a:lstStyle/>
          <a:p>
            <a:r>
              <a:rPr lang="en-US" dirty="0"/>
              <a:t>“Most musical countries”</a:t>
            </a:r>
          </a:p>
        </p:txBody>
      </p:sp>
      <p:pic>
        <p:nvPicPr>
          <p:cNvPr id="6" name="Content Placeholder 5" descr="A close up of a map&#10;&#10;Description automatically generated">
            <a:extLst>
              <a:ext uri="{FF2B5EF4-FFF2-40B4-BE49-F238E27FC236}">
                <a16:creationId xmlns:a16="http://schemas.microsoft.com/office/drawing/2014/main" id="{E34E9514-98A4-BA46-BE24-20EDDD5977C7}"/>
              </a:ext>
            </a:extLst>
          </p:cNvPr>
          <p:cNvPicPr>
            <a:picLocks noGrp="1" noChangeAspect="1"/>
          </p:cNvPicPr>
          <p:nvPr>
            <p:ph idx="1"/>
          </p:nvPr>
        </p:nvPicPr>
        <p:blipFill>
          <a:blip r:embed="rId2"/>
          <a:stretch>
            <a:fillRect/>
          </a:stretch>
        </p:blipFill>
        <p:spPr>
          <a:xfrm>
            <a:off x="684212" y="319483"/>
            <a:ext cx="11070466" cy="4314404"/>
          </a:xfrm>
        </p:spPr>
      </p:pic>
      <p:sp>
        <p:nvSpPr>
          <p:cNvPr id="4" name="TextBox 3">
            <a:extLst>
              <a:ext uri="{FF2B5EF4-FFF2-40B4-BE49-F238E27FC236}">
                <a16:creationId xmlns:a16="http://schemas.microsoft.com/office/drawing/2014/main" id="{D3DB9B6F-B212-2741-B7B9-49510227EB4F}"/>
              </a:ext>
            </a:extLst>
          </p:cNvPr>
          <p:cNvSpPr txBox="1"/>
          <p:nvPr/>
        </p:nvSpPr>
        <p:spPr>
          <a:xfrm>
            <a:off x="0" y="6568670"/>
            <a:ext cx="12192000" cy="307777"/>
          </a:xfrm>
          <a:prstGeom prst="rect">
            <a:avLst/>
          </a:prstGeom>
          <a:noFill/>
        </p:spPr>
        <p:txBody>
          <a:bodyPr wrap="square" rtlCol="0">
            <a:spAutoFit/>
          </a:bodyPr>
          <a:lstStyle/>
          <a:p>
            <a:r>
              <a:rPr lang="en-US" sz="1400" dirty="0"/>
              <a:t>Sources : https://</a:t>
            </a:r>
            <a:r>
              <a:rPr lang="en-US" sz="1400" dirty="0" err="1"/>
              <a:t>www.usnews.com</a:t>
            </a:r>
            <a:r>
              <a:rPr lang="en-US" sz="1400" dirty="0"/>
              <a:t>/news/best-countries/slideshows/top-10-most-musical-countries, https://</a:t>
            </a:r>
            <a:r>
              <a:rPr lang="en-US" sz="1400" dirty="0" err="1"/>
              <a:t>mapchart.net</a:t>
            </a:r>
            <a:r>
              <a:rPr lang="en-US" sz="1400" dirty="0"/>
              <a:t>/</a:t>
            </a:r>
            <a:r>
              <a:rPr lang="en-US" sz="1400" dirty="0" err="1"/>
              <a:t>world.html</a:t>
            </a:r>
            <a:endParaRPr lang="en-US" sz="1400" dirty="0"/>
          </a:p>
        </p:txBody>
      </p:sp>
      <p:sp>
        <p:nvSpPr>
          <p:cNvPr id="7" name="Rectangle 6">
            <a:extLst>
              <a:ext uri="{FF2B5EF4-FFF2-40B4-BE49-F238E27FC236}">
                <a16:creationId xmlns:a16="http://schemas.microsoft.com/office/drawing/2014/main" id="{305135C9-9579-E04B-933B-4DD10A090493}"/>
              </a:ext>
            </a:extLst>
          </p:cNvPr>
          <p:cNvSpPr/>
          <p:nvPr/>
        </p:nvSpPr>
        <p:spPr>
          <a:xfrm>
            <a:off x="684212" y="2875722"/>
            <a:ext cx="296449" cy="4505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5182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6B9D4011-433A-1941-8E63-F6C1F441751A}"/>
              </a:ext>
            </a:extLst>
          </p:cNvPr>
          <p:cNvPicPr>
            <a:picLocks noGrp="1" noChangeAspect="1"/>
          </p:cNvPicPr>
          <p:nvPr>
            <p:ph idx="1"/>
          </p:nvPr>
        </p:nvPicPr>
        <p:blipFill>
          <a:blip r:embed="rId2"/>
          <a:stretch>
            <a:fillRect/>
          </a:stretch>
        </p:blipFill>
        <p:spPr>
          <a:xfrm>
            <a:off x="1986024" y="615950"/>
            <a:ext cx="8219951" cy="5626100"/>
          </a:xfrm>
        </p:spPr>
      </p:pic>
    </p:spTree>
    <p:extLst>
      <p:ext uri="{BB962C8B-B14F-4D97-AF65-F5344CB8AC3E}">
        <p14:creationId xmlns:p14="http://schemas.microsoft.com/office/powerpoint/2010/main" val="2482732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917BB1-E56D-8145-987F-7F643B105C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080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87C03-82AF-4EAB-895F-A3818D60DDE4}"/>
              </a:ext>
            </a:extLst>
          </p:cNvPr>
          <p:cNvSpPr txBox="1"/>
          <p:nvPr/>
        </p:nvSpPr>
        <p:spPr>
          <a:xfrm>
            <a:off x="897775" y="1147156"/>
            <a:ext cx="10490661" cy="4401205"/>
          </a:xfrm>
          <a:prstGeom prst="rect">
            <a:avLst/>
          </a:prstGeom>
          <a:noFill/>
        </p:spPr>
        <p:txBody>
          <a:bodyPr wrap="square" rtlCol="0">
            <a:spAutoFit/>
          </a:bodyPr>
          <a:lstStyle/>
          <a:p>
            <a:r>
              <a:rPr lang="en-US" sz="2800" u="sng" dirty="0"/>
              <a:t>Data Sources:</a:t>
            </a:r>
          </a:p>
          <a:p>
            <a:endParaRPr lang="en-US" dirty="0"/>
          </a:p>
          <a:p>
            <a:pPr marL="285750" indent="-285750">
              <a:buFont typeface="Arial" panose="020B0604020202020204" pitchFamily="34" charset="0"/>
              <a:buChar char="•"/>
            </a:pPr>
            <a:r>
              <a:rPr lang="en-US" sz="2400" dirty="0">
                <a:hlinkClick r:id="rId2"/>
              </a:rPr>
              <a:t>https://data.world/kcmillersean/billboard-hot-100-1958-2017</a:t>
            </a:r>
            <a:r>
              <a:rPr lang="en-US" sz="2400" dirty="0"/>
              <a:t> - Data World Top 100 audio features (2 data files)</a:t>
            </a:r>
          </a:p>
          <a:p>
            <a:pPr marL="742950" lvl="1" indent="-285750">
              <a:buFont typeface="Arial" panose="020B0604020202020204" pitchFamily="34" charset="0"/>
              <a:buChar char="•"/>
            </a:pPr>
            <a:r>
              <a:rPr lang="en-US" sz="2400" dirty="0"/>
              <a:t>Data file on the top 100 taken every week from 1958 to 2019</a:t>
            </a:r>
          </a:p>
          <a:p>
            <a:pPr marL="742950" lvl="1" indent="-285750">
              <a:buFont typeface="Arial" panose="020B0604020202020204" pitchFamily="34" charset="0"/>
              <a:buChar char="•"/>
            </a:pPr>
            <a:r>
              <a:rPr lang="en-US" sz="2400" dirty="0"/>
              <a:t>Data file on songs with Spotify attributes associated with the songs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hlinkClick r:id="rId3"/>
              </a:rPr>
              <a:t>https://spotifycharts.com/regional</a:t>
            </a:r>
            <a:r>
              <a:rPr lang="en-US" sz="2400" dirty="0"/>
              <a:t> - csv data on top 200</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Spotify API (for playlist data / song valuations)</a:t>
            </a:r>
          </a:p>
          <a:p>
            <a:endParaRPr lang="en-US" dirty="0"/>
          </a:p>
        </p:txBody>
      </p:sp>
    </p:spTree>
    <p:extLst>
      <p:ext uri="{BB962C8B-B14F-4D97-AF65-F5344CB8AC3E}">
        <p14:creationId xmlns:p14="http://schemas.microsoft.com/office/powerpoint/2010/main" val="3081021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BC3E356-4CF7-F745-B4FF-5BC2A83FF3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326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DA57-DFB3-1347-A1D0-42FE9CB98E10}"/>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B4C17DA7-D696-CA4C-80F6-642FBB9574B4}"/>
              </a:ext>
            </a:extLst>
          </p:cNvPr>
          <p:cNvPicPr>
            <a:picLocks noGrp="1" noChangeAspect="1"/>
          </p:cNvPicPr>
          <p:nvPr>
            <p:ph sz="half" idx="1"/>
          </p:nvPr>
        </p:nvPicPr>
        <p:blipFill>
          <a:blip r:embed="rId2"/>
          <a:stretch>
            <a:fillRect/>
          </a:stretch>
        </p:blipFill>
        <p:spPr>
          <a:xfrm>
            <a:off x="0" y="0"/>
            <a:ext cx="5952226" cy="6858000"/>
          </a:xfrm>
        </p:spPr>
      </p:pic>
      <p:pic>
        <p:nvPicPr>
          <p:cNvPr id="8" name="Content Placeholder 7" descr="A picture containing drawing&#10;&#10;Description automatically generated">
            <a:extLst>
              <a:ext uri="{FF2B5EF4-FFF2-40B4-BE49-F238E27FC236}">
                <a16:creationId xmlns:a16="http://schemas.microsoft.com/office/drawing/2014/main" id="{F1EABA2A-06D0-0849-8A64-BE7BAC1B36F1}"/>
              </a:ext>
            </a:extLst>
          </p:cNvPr>
          <p:cNvPicPr>
            <a:picLocks noGrp="1" noChangeAspect="1"/>
          </p:cNvPicPr>
          <p:nvPr>
            <p:ph sz="half" idx="2"/>
          </p:nvPr>
        </p:nvPicPr>
        <p:blipFill>
          <a:blip r:embed="rId3"/>
          <a:stretch>
            <a:fillRect/>
          </a:stretch>
        </p:blipFill>
        <p:spPr>
          <a:xfrm>
            <a:off x="6239776" y="0"/>
            <a:ext cx="5952226" cy="6858000"/>
          </a:xfrm>
        </p:spPr>
      </p:pic>
    </p:spTree>
    <p:extLst>
      <p:ext uri="{BB962C8B-B14F-4D97-AF65-F5344CB8AC3E}">
        <p14:creationId xmlns:p14="http://schemas.microsoft.com/office/powerpoint/2010/main" val="3571293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9CC759C1-6981-9B47-B739-EBA6B26DA97A}"/>
              </a:ext>
            </a:extLst>
          </p:cNvPr>
          <p:cNvPicPr>
            <a:picLocks noGrp="1" noChangeAspect="1"/>
          </p:cNvPicPr>
          <p:nvPr>
            <p:ph sz="half" idx="1"/>
          </p:nvPr>
        </p:nvPicPr>
        <p:blipFill>
          <a:blip r:embed="rId2"/>
          <a:stretch>
            <a:fillRect/>
          </a:stretch>
        </p:blipFill>
        <p:spPr>
          <a:xfrm>
            <a:off x="0" y="0"/>
            <a:ext cx="2647007" cy="2647007"/>
          </a:xfrm>
        </p:spPr>
      </p:pic>
      <p:pic>
        <p:nvPicPr>
          <p:cNvPr id="8" name="Content Placeholder 7" descr="A close up of a map&#10;&#10;Description automatically generated">
            <a:extLst>
              <a:ext uri="{FF2B5EF4-FFF2-40B4-BE49-F238E27FC236}">
                <a16:creationId xmlns:a16="http://schemas.microsoft.com/office/drawing/2014/main" id="{89B267EB-5BC8-CF4A-89F5-047CA9B1BF49}"/>
              </a:ext>
            </a:extLst>
          </p:cNvPr>
          <p:cNvPicPr>
            <a:picLocks noGrp="1" noChangeAspect="1"/>
          </p:cNvPicPr>
          <p:nvPr>
            <p:ph sz="half" idx="2"/>
          </p:nvPr>
        </p:nvPicPr>
        <p:blipFill>
          <a:blip r:embed="rId3"/>
          <a:stretch>
            <a:fillRect/>
          </a:stretch>
        </p:blipFill>
        <p:spPr>
          <a:xfrm>
            <a:off x="2647007" y="0"/>
            <a:ext cx="2647007" cy="2647007"/>
          </a:xfrm>
        </p:spPr>
      </p:pic>
      <p:pic>
        <p:nvPicPr>
          <p:cNvPr id="10" name="Picture 9" descr="A close up of a map&#10;&#10;Description automatically generated">
            <a:extLst>
              <a:ext uri="{FF2B5EF4-FFF2-40B4-BE49-F238E27FC236}">
                <a16:creationId xmlns:a16="http://schemas.microsoft.com/office/drawing/2014/main" id="{78383DCE-B754-4D4E-A803-84794222328E}"/>
              </a:ext>
            </a:extLst>
          </p:cNvPr>
          <p:cNvPicPr>
            <a:picLocks noChangeAspect="1"/>
          </p:cNvPicPr>
          <p:nvPr/>
        </p:nvPicPr>
        <p:blipFill>
          <a:blip r:embed="rId4"/>
          <a:stretch>
            <a:fillRect/>
          </a:stretch>
        </p:blipFill>
        <p:spPr>
          <a:xfrm>
            <a:off x="6843622" y="0"/>
            <a:ext cx="2674189" cy="2674189"/>
          </a:xfrm>
          <a:prstGeom prst="rect">
            <a:avLst/>
          </a:prstGeom>
        </p:spPr>
      </p:pic>
      <p:pic>
        <p:nvPicPr>
          <p:cNvPr id="12" name="Picture 11" descr="A close up of a map&#10;&#10;Description automatically generated">
            <a:extLst>
              <a:ext uri="{FF2B5EF4-FFF2-40B4-BE49-F238E27FC236}">
                <a16:creationId xmlns:a16="http://schemas.microsoft.com/office/drawing/2014/main" id="{159DCB06-54F7-4546-8FC3-70190813876A}"/>
              </a:ext>
            </a:extLst>
          </p:cNvPr>
          <p:cNvPicPr>
            <a:picLocks noChangeAspect="1"/>
          </p:cNvPicPr>
          <p:nvPr/>
        </p:nvPicPr>
        <p:blipFill>
          <a:blip r:embed="rId5"/>
          <a:stretch>
            <a:fillRect/>
          </a:stretch>
        </p:blipFill>
        <p:spPr>
          <a:xfrm>
            <a:off x="9517811" y="0"/>
            <a:ext cx="2674189" cy="2674189"/>
          </a:xfrm>
          <a:prstGeom prst="rect">
            <a:avLst/>
          </a:prstGeom>
        </p:spPr>
      </p:pic>
      <p:pic>
        <p:nvPicPr>
          <p:cNvPr id="14" name="Picture 13" descr="A close up of a map&#10;&#10;Description automatically generated">
            <a:extLst>
              <a:ext uri="{FF2B5EF4-FFF2-40B4-BE49-F238E27FC236}">
                <a16:creationId xmlns:a16="http://schemas.microsoft.com/office/drawing/2014/main" id="{86B23BF2-C84C-9F4F-A54C-9662FCF13891}"/>
              </a:ext>
            </a:extLst>
          </p:cNvPr>
          <p:cNvPicPr>
            <a:picLocks noChangeAspect="1"/>
          </p:cNvPicPr>
          <p:nvPr/>
        </p:nvPicPr>
        <p:blipFill>
          <a:blip r:embed="rId6"/>
          <a:stretch>
            <a:fillRect/>
          </a:stretch>
        </p:blipFill>
        <p:spPr>
          <a:xfrm>
            <a:off x="-1" y="4210994"/>
            <a:ext cx="2647007" cy="2647007"/>
          </a:xfrm>
          <a:prstGeom prst="rect">
            <a:avLst/>
          </a:prstGeom>
        </p:spPr>
      </p:pic>
      <p:pic>
        <p:nvPicPr>
          <p:cNvPr id="16" name="Picture 15" descr="A close up of a map&#10;&#10;Description automatically generated">
            <a:extLst>
              <a:ext uri="{FF2B5EF4-FFF2-40B4-BE49-F238E27FC236}">
                <a16:creationId xmlns:a16="http://schemas.microsoft.com/office/drawing/2014/main" id="{43F99AEB-224C-994E-AF11-4FDF3116B90F}"/>
              </a:ext>
            </a:extLst>
          </p:cNvPr>
          <p:cNvPicPr>
            <a:picLocks noChangeAspect="1"/>
          </p:cNvPicPr>
          <p:nvPr/>
        </p:nvPicPr>
        <p:blipFill>
          <a:blip r:embed="rId7"/>
          <a:stretch>
            <a:fillRect/>
          </a:stretch>
        </p:blipFill>
        <p:spPr>
          <a:xfrm>
            <a:off x="2647006" y="4210994"/>
            <a:ext cx="2647008" cy="2647008"/>
          </a:xfrm>
          <a:prstGeom prst="rect">
            <a:avLst/>
          </a:prstGeom>
        </p:spPr>
      </p:pic>
      <p:pic>
        <p:nvPicPr>
          <p:cNvPr id="18" name="Picture 17" descr="A close up of a map&#10;&#10;Description automatically generated">
            <a:extLst>
              <a:ext uri="{FF2B5EF4-FFF2-40B4-BE49-F238E27FC236}">
                <a16:creationId xmlns:a16="http://schemas.microsoft.com/office/drawing/2014/main" id="{FAD4A276-8B49-6848-A3D4-F5997CC55FA1}"/>
              </a:ext>
            </a:extLst>
          </p:cNvPr>
          <p:cNvPicPr>
            <a:picLocks noChangeAspect="1"/>
          </p:cNvPicPr>
          <p:nvPr/>
        </p:nvPicPr>
        <p:blipFill>
          <a:blip r:embed="rId8"/>
          <a:stretch>
            <a:fillRect/>
          </a:stretch>
        </p:blipFill>
        <p:spPr>
          <a:xfrm>
            <a:off x="6897985" y="4210994"/>
            <a:ext cx="2647009" cy="2647009"/>
          </a:xfrm>
          <a:prstGeom prst="rect">
            <a:avLst/>
          </a:prstGeom>
        </p:spPr>
      </p:pic>
      <p:pic>
        <p:nvPicPr>
          <p:cNvPr id="20" name="Picture 19" descr="A close up of a piece of paper&#10;&#10;Description automatically generated">
            <a:extLst>
              <a:ext uri="{FF2B5EF4-FFF2-40B4-BE49-F238E27FC236}">
                <a16:creationId xmlns:a16="http://schemas.microsoft.com/office/drawing/2014/main" id="{A34A7863-2598-544F-8E6D-BEFEBD882F5D}"/>
              </a:ext>
            </a:extLst>
          </p:cNvPr>
          <p:cNvPicPr>
            <a:picLocks noChangeAspect="1"/>
          </p:cNvPicPr>
          <p:nvPr/>
        </p:nvPicPr>
        <p:blipFill>
          <a:blip r:embed="rId9"/>
          <a:stretch>
            <a:fillRect/>
          </a:stretch>
        </p:blipFill>
        <p:spPr>
          <a:xfrm>
            <a:off x="9544990" y="4210990"/>
            <a:ext cx="2647010" cy="2647010"/>
          </a:xfrm>
          <a:prstGeom prst="rect">
            <a:avLst/>
          </a:prstGeom>
        </p:spPr>
      </p:pic>
    </p:spTree>
    <p:extLst>
      <p:ext uri="{BB962C8B-B14F-4D97-AF65-F5344CB8AC3E}">
        <p14:creationId xmlns:p14="http://schemas.microsoft.com/office/powerpoint/2010/main" val="1486275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5A56653E-3CDE-2C4A-A965-63D30E6E9433}"/>
              </a:ext>
            </a:extLst>
          </p:cNvPr>
          <p:cNvPicPr>
            <a:picLocks noChangeAspect="1"/>
          </p:cNvPicPr>
          <p:nvPr/>
        </p:nvPicPr>
        <p:blipFill>
          <a:blip r:embed="rId2"/>
          <a:stretch>
            <a:fillRect/>
          </a:stretch>
        </p:blipFill>
        <p:spPr>
          <a:xfrm>
            <a:off x="0" y="0"/>
            <a:ext cx="2639683" cy="2639683"/>
          </a:xfrm>
          <a:prstGeom prst="rect">
            <a:avLst/>
          </a:prstGeom>
        </p:spPr>
      </p:pic>
      <p:pic>
        <p:nvPicPr>
          <p:cNvPr id="8" name="Picture 7" descr="A close up of a map&#10;&#10;Description automatically generated">
            <a:extLst>
              <a:ext uri="{FF2B5EF4-FFF2-40B4-BE49-F238E27FC236}">
                <a16:creationId xmlns:a16="http://schemas.microsoft.com/office/drawing/2014/main" id="{CC9CBA2B-5F68-1749-A31B-1974410677A3}"/>
              </a:ext>
            </a:extLst>
          </p:cNvPr>
          <p:cNvPicPr>
            <a:picLocks noChangeAspect="1"/>
          </p:cNvPicPr>
          <p:nvPr/>
        </p:nvPicPr>
        <p:blipFill>
          <a:blip r:embed="rId3"/>
          <a:stretch>
            <a:fillRect/>
          </a:stretch>
        </p:blipFill>
        <p:spPr>
          <a:xfrm>
            <a:off x="2639683" y="0"/>
            <a:ext cx="2639683" cy="2639683"/>
          </a:xfrm>
          <a:prstGeom prst="rect">
            <a:avLst/>
          </a:prstGeom>
        </p:spPr>
      </p:pic>
      <p:pic>
        <p:nvPicPr>
          <p:cNvPr id="10" name="Picture 9" descr="A close up of a map&#10;&#10;Description automatically generated">
            <a:extLst>
              <a:ext uri="{FF2B5EF4-FFF2-40B4-BE49-F238E27FC236}">
                <a16:creationId xmlns:a16="http://schemas.microsoft.com/office/drawing/2014/main" id="{729174F3-F3AD-E54C-8C84-BDB5D9DC890A}"/>
              </a:ext>
            </a:extLst>
          </p:cNvPr>
          <p:cNvPicPr>
            <a:picLocks noChangeAspect="1"/>
          </p:cNvPicPr>
          <p:nvPr/>
        </p:nvPicPr>
        <p:blipFill>
          <a:blip r:embed="rId4"/>
          <a:stretch>
            <a:fillRect/>
          </a:stretch>
        </p:blipFill>
        <p:spPr>
          <a:xfrm>
            <a:off x="0" y="4218316"/>
            <a:ext cx="2639684" cy="2639684"/>
          </a:xfrm>
          <a:prstGeom prst="rect">
            <a:avLst/>
          </a:prstGeom>
        </p:spPr>
      </p:pic>
      <p:pic>
        <p:nvPicPr>
          <p:cNvPr id="12" name="Picture 11" descr="A close up of a map&#10;&#10;Description automatically generated">
            <a:extLst>
              <a:ext uri="{FF2B5EF4-FFF2-40B4-BE49-F238E27FC236}">
                <a16:creationId xmlns:a16="http://schemas.microsoft.com/office/drawing/2014/main" id="{73F390E1-3F70-4F42-98E3-9CF6E586D556}"/>
              </a:ext>
            </a:extLst>
          </p:cNvPr>
          <p:cNvPicPr>
            <a:picLocks noChangeAspect="1"/>
          </p:cNvPicPr>
          <p:nvPr/>
        </p:nvPicPr>
        <p:blipFill>
          <a:blip r:embed="rId5"/>
          <a:stretch>
            <a:fillRect/>
          </a:stretch>
        </p:blipFill>
        <p:spPr>
          <a:xfrm>
            <a:off x="2639683" y="4218316"/>
            <a:ext cx="2652623" cy="2652623"/>
          </a:xfrm>
          <a:prstGeom prst="rect">
            <a:avLst/>
          </a:prstGeom>
        </p:spPr>
      </p:pic>
      <p:pic>
        <p:nvPicPr>
          <p:cNvPr id="14" name="Picture 13" descr="A close up of a map&#10;&#10;Description automatically generated">
            <a:extLst>
              <a:ext uri="{FF2B5EF4-FFF2-40B4-BE49-F238E27FC236}">
                <a16:creationId xmlns:a16="http://schemas.microsoft.com/office/drawing/2014/main" id="{A1397F26-D9AE-F642-BB2F-A6069E685964}"/>
              </a:ext>
            </a:extLst>
          </p:cNvPr>
          <p:cNvPicPr>
            <a:picLocks noChangeAspect="1"/>
          </p:cNvPicPr>
          <p:nvPr/>
        </p:nvPicPr>
        <p:blipFill>
          <a:blip r:embed="rId6"/>
          <a:stretch>
            <a:fillRect/>
          </a:stretch>
        </p:blipFill>
        <p:spPr>
          <a:xfrm>
            <a:off x="6912634" y="0"/>
            <a:ext cx="2639683" cy="2639683"/>
          </a:xfrm>
          <a:prstGeom prst="rect">
            <a:avLst/>
          </a:prstGeom>
        </p:spPr>
      </p:pic>
      <p:pic>
        <p:nvPicPr>
          <p:cNvPr id="16" name="Picture 15" descr="A close up of a map&#10;&#10;Description automatically generated">
            <a:extLst>
              <a:ext uri="{FF2B5EF4-FFF2-40B4-BE49-F238E27FC236}">
                <a16:creationId xmlns:a16="http://schemas.microsoft.com/office/drawing/2014/main" id="{2AD862C6-2917-C744-A1AF-C0DB668CF0A9}"/>
              </a:ext>
            </a:extLst>
          </p:cNvPr>
          <p:cNvPicPr>
            <a:picLocks noChangeAspect="1"/>
          </p:cNvPicPr>
          <p:nvPr/>
        </p:nvPicPr>
        <p:blipFill>
          <a:blip r:embed="rId7"/>
          <a:stretch>
            <a:fillRect/>
          </a:stretch>
        </p:blipFill>
        <p:spPr>
          <a:xfrm>
            <a:off x="9552317" y="-3"/>
            <a:ext cx="2639683" cy="2639683"/>
          </a:xfrm>
          <a:prstGeom prst="rect">
            <a:avLst/>
          </a:prstGeom>
        </p:spPr>
      </p:pic>
      <p:pic>
        <p:nvPicPr>
          <p:cNvPr id="18" name="Picture 17" descr="A close up of a map&#10;&#10;Description automatically generated">
            <a:extLst>
              <a:ext uri="{FF2B5EF4-FFF2-40B4-BE49-F238E27FC236}">
                <a16:creationId xmlns:a16="http://schemas.microsoft.com/office/drawing/2014/main" id="{8D963465-54B8-FA4F-8CB9-A96A768BD695}"/>
              </a:ext>
            </a:extLst>
          </p:cNvPr>
          <p:cNvPicPr>
            <a:picLocks noChangeAspect="1"/>
          </p:cNvPicPr>
          <p:nvPr/>
        </p:nvPicPr>
        <p:blipFill>
          <a:blip r:embed="rId8"/>
          <a:stretch>
            <a:fillRect/>
          </a:stretch>
        </p:blipFill>
        <p:spPr>
          <a:xfrm>
            <a:off x="6912636" y="4218315"/>
            <a:ext cx="2652624" cy="2652624"/>
          </a:xfrm>
          <a:prstGeom prst="rect">
            <a:avLst/>
          </a:prstGeom>
        </p:spPr>
      </p:pic>
      <p:pic>
        <p:nvPicPr>
          <p:cNvPr id="20" name="Picture 19" descr="A close up of a map&#10;&#10;Description automatically generated">
            <a:extLst>
              <a:ext uri="{FF2B5EF4-FFF2-40B4-BE49-F238E27FC236}">
                <a16:creationId xmlns:a16="http://schemas.microsoft.com/office/drawing/2014/main" id="{3693321C-27DA-1143-8F02-B08D01F5A257}"/>
              </a:ext>
            </a:extLst>
          </p:cNvPr>
          <p:cNvPicPr>
            <a:picLocks noChangeAspect="1"/>
          </p:cNvPicPr>
          <p:nvPr/>
        </p:nvPicPr>
        <p:blipFill>
          <a:blip r:embed="rId9"/>
          <a:stretch>
            <a:fillRect/>
          </a:stretch>
        </p:blipFill>
        <p:spPr>
          <a:xfrm>
            <a:off x="9565258" y="4215384"/>
            <a:ext cx="2642616" cy="2642616"/>
          </a:xfrm>
          <a:prstGeom prst="rect">
            <a:avLst/>
          </a:prstGeom>
        </p:spPr>
      </p:pic>
    </p:spTree>
    <p:extLst>
      <p:ext uri="{BB962C8B-B14F-4D97-AF65-F5344CB8AC3E}">
        <p14:creationId xmlns:p14="http://schemas.microsoft.com/office/powerpoint/2010/main" val="319186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14847BA-3D21-1444-832A-E83C700544D0}"/>
              </a:ext>
            </a:extLst>
          </p:cNvPr>
          <p:cNvPicPr>
            <a:picLocks noChangeAspect="1"/>
          </p:cNvPicPr>
          <p:nvPr/>
        </p:nvPicPr>
        <p:blipFill>
          <a:blip r:embed="rId2"/>
          <a:stretch>
            <a:fillRect/>
          </a:stretch>
        </p:blipFill>
        <p:spPr>
          <a:xfrm>
            <a:off x="0" y="0"/>
            <a:ext cx="2266122" cy="2266122"/>
          </a:xfrm>
          <a:prstGeom prst="rect">
            <a:avLst/>
          </a:prstGeom>
        </p:spPr>
      </p:pic>
      <p:pic>
        <p:nvPicPr>
          <p:cNvPr id="8" name="Picture 7" descr="A close up of a map&#10;&#10;Description automatically generated">
            <a:extLst>
              <a:ext uri="{FF2B5EF4-FFF2-40B4-BE49-F238E27FC236}">
                <a16:creationId xmlns:a16="http://schemas.microsoft.com/office/drawing/2014/main" id="{A9E640BC-F5A5-254B-BEF2-A87D93816A7E}"/>
              </a:ext>
            </a:extLst>
          </p:cNvPr>
          <p:cNvPicPr>
            <a:picLocks noChangeAspect="1"/>
          </p:cNvPicPr>
          <p:nvPr/>
        </p:nvPicPr>
        <p:blipFill>
          <a:blip r:embed="rId3"/>
          <a:stretch>
            <a:fillRect/>
          </a:stretch>
        </p:blipFill>
        <p:spPr>
          <a:xfrm>
            <a:off x="2266122" y="0"/>
            <a:ext cx="2266123" cy="2266123"/>
          </a:xfrm>
          <a:prstGeom prst="rect">
            <a:avLst/>
          </a:prstGeom>
        </p:spPr>
      </p:pic>
      <p:pic>
        <p:nvPicPr>
          <p:cNvPr id="10" name="Picture 9" descr="A close up of a map&#10;&#10;Description automatically generated">
            <a:extLst>
              <a:ext uri="{FF2B5EF4-FFF2-40B4-BE49-F238E27FC236}">
                <a16:creationId xmlns:a16="http://schemas.microsoft.com/office/drawing/2014/main" id="{47D3977D-FF4A-FF4B-A9E0-27E1274CEF81}"/>
              </a:ext>
            </a:extLst>
          </p:cNvPr>
          <p:cNvPicPr>
            <a:picLocks noChangeAspect="1"/>
          </p:cNvPicPr>
          <p:nvPr/>
        </p:nvPicPr>
        <p:blipFill>
          <a:blip r:embed="rId4"/>
          <a:stretch>
            <a:fillRect/>
          </a:stretch>
        </p:blipFill>
        <p:spPr>
          <a:xfrm>
            <a:off x="7659753" y="0"/>
            <a:ext cx="2266122" cy="2266122"/>
          </a:xfrm>
          <a:prstGeom prst="rect">
            <a:avLst/>
          </a:prstGeom>
        </p:spPr>
      </p:pic>
      <p:pic>
        <p:nvPicPr>
          <p:cNvPr id="12" name="Picture 11" descr="A close up of a map&#10;&#10;Description automatically generated">
            <a:extLst>
              <a:ext uri="{FF2B5EF4-FFF2-40B4-BE49-F238E27FC236}">
                <a16:creationId xmlns:a16="http://schemas.microsoft.com/office/drawing/2014/main" id="{04E7B58C-E09A-AA4F-AFB4-1E86AD59B350}"/>
              </a:ext>
            </a:extLst>
          </p:cNvPr>
          <p:cNvPicPr>
            <a:picLocks noChangeAspect="1"/>
          </p:cNvPicPr>
          <p:nvPr/>
        </p:nvPicPr>
        <p:blipFill>
          <a:blip r:embed="rId5"/>
          <a:stretch>
            <a:fillRect/>
          </a:stretch>
        </p:blipFill>
        <p:spPr>
          <a:xfrm>
            <a:off x="9925876" y="0"/>
            <a:ext cx="2266124" cy="2266124"/>
          </a:xfrm>
          <a:prstGeom prst="rect">
            <a:avLst/>
          </a:prstGeom>
        </p:spPr>
      </p:pic>
      <p:graphicFrame>
        <p:nvGraphicFramePr>
          <p:cNvPr id="13" name="Content Placeholder 9">
            <a:extLst>
              <a:ext uri="{FF2B5EF4-FFF2-40B4-BE49-F238E27FC236}">
                <a16:creationId xmlns:a16="http://schemas.microsoft.com/office/drawing/2014/main" id="{00A68954-6F9C-B34A-866F-DD3F93B4376A}"/>
              </a:ext>
            </a:extLst>
          </p:cNvPr>
          <p:cNvGraphicFramePr>
            <a:graphicFrameLocks noGrp="1"/>
          </p:cNvGraphicFramePr>
          <p:nvPr>
            <p:ph idx="1"/>
            <p:extLst>
              <p:ext uri="{D42A27DB-BD31-4B8C-83A1-F6EECF244321}">
                <p14:modId xmlns:p14="http://schemas.microsoft.com/office/powerpoint/2010/main" val="3181553712"/>
              </p:ext>
            </p:extLst>
          </p:nvPr>
        </p:nvGraphicFramePr>
        <p:xfrm>
          <a:off x="1133061" y="2397317"/>
          <a:ext cx="9574695" cy="4389120"/>
        </p:xfrm>
        <a:graphic>
          <a:graphicData uri="http://schemas.openxmlformats.org/drawingml/2006/table">
            <a:tbl>
              <a:tblPr firstRow="1" bandRow="1">
                <a:tableStyleId>{5C22544A-7EE6-4342-B048-85BDC9FD1C3A}</a:tableStyleId>
              </a:tblPr>
              <a:tblGrid>
                <a:gridCol w="3191565">
                  <a:extLst>
                    <a:ext uri="{9D8B030D-6E8A-4147-A177-3AD203B41FA5}">
                      <a16:colId xmlns:a16="http://schemas.microsoft.com/office/drawing/2014/main" val="1791328218"/>
                    </a:ext>
                  </a:extLst>
                </a:gridCol>
                <a:gridCol w="3191565">
                  <a:extLst>
                    <a:ext uri="{9D8B030D-6E8A-4147-A177-3AD203B41FA5}">
                      <a16:colId xmlns:a16="http://schemas.microsoft.com/office/drawing/2014/main" val="2475388237"/>
                    </a:ext>
                  </a:extLst>
                </a:gridCol>
                <a:gridCol w="3191565">
                  <a:extLst>
                    <a:ext uri="{9D8B030D-6E8A-4147-A177-3AD203B41FA5}">
                      <a16:colId xmlns:a16="http://schemas.microsoft.com/office/drawing/2014/main" val="2777416159"/>
                    </a:ext>
                  </a:extLst>
                </a:gridCol>
              </a:tblGrid>
              <a:tr h="332961">
                <a:tc gridSpan="3">
                  <a:txBody>
                    <a:bodyPr/>
                    <a:lstStyle/>
                    <a:p>
                      <a:pPr algn="ctr"/>
                      <a:r>
                        <a:rPr lang="en-US" dirty="0"/>
                        <a:t>Correlation Table of Global Chart with Country Charts</a:t>
                      </a:r>
                    </a:p>
                  </a:txBody>
                  <a:tcPr/>
                </a:tc>
                <a:tc hMerge="1">
                  <a:txBody>
                    <a:bodyPr/>
                    <a:lstStyle/>
                    <a:p>
                      <a:pPr algn="ctr"/>
                      <a:endParaRPr lang="en-US" dirty="0"/>
                    </a:p>
                  </a:txBody>
                  <a:tcPr/>
                </a:tc>
                <a:tc hMerge="1">
                  <a:txBody>
                    <a:bodyPr/>
                    <a:lstStyle/>
                    <a:p>
                      <a:endParaRPr lang="en-US" dirty="0"/>
                    </a:p>
                  </a:txBody>
                  <a:tcPr/>
                </a:tc>
                <a:extLst>
                  <a:ext uri="{0D108BD9-81ED-4DB2-BD59-A6C34878D82A}">
                    <a16:rowId xmlns:a16="http://schemas.microsoft.com/office/drawing/2014/main" val="2529532325"/>
                  </a:ext>
                </a:extLst>
              </a:tr>
              <a:tr h="332961">
                <a:tc>
                  <a:txBody>
                    <a:bodyPr/>
                    <a:lstStyle/>
                    <a:p>
                      <a:r>
                        <a:rPr lang="en-US" b="1" u="sng" dirty="0"/>
                        <a:t>Countries</a:t>
                      </a:r>
                    </a:p>
                  </a:txBody>
                  <a:tcPr/>
                </a:tc>
                <a:tc>
                  <a:txBody>
                    <a:bodyPr/>
                    <a:lstStyle/>
                    <a:p>
                      <a:r>
                        <a:rPr lang="en-US" b="1" u="sng" dirty="0"/>
                        <a:t>Top 10 Songs</a:t>
                      </a:r>
                    </a:p>
                  </a:txBody>
                  <a:tcPr/>
                </a:tc>
                <a:tc>
                  <a:txBody>
                    <a:bodyPr/>
                    <a:lstStyle/>
                    <a:p>
                      <a:r>
                        <a:rPr lang="en-US" b="1" u="sng" dirty="0"/>
                        <a:t>Top 200 Songs</a:t>
                      </a:r>
                    </a:p>
                  </a:txBody>
                  <a:tcPr/>
                </a:tc>
                <a:extLst>
                  <a:ext uri="{0D108BD9-81ED-4DB2-BD59-A6C34878D82A}">
                    <a16:rowId xmlns:a16="http://schemas.microsoft.com/office/drawing/2014/main" val="1970530692"/>
                  </a:ext>
                </a:extLst>
              </a:tr>
              <a:tr h="332961">
                <a:tc>
                  <a:txBody>
                    <a:bodyPr/>
                    <a:lstStyle/>
                    <a:p>
                      <a:r>
                        <a:rPr lang="en-US" dirty="0"/>
                        <a:t>USA</a:t>
                      </a:r>
                    </a:p>
                  </a:txBody>
                  <a:tcPr/>
                </a:tc>
                <a:tc>
                  <a:txBody>
                    <a:bodyPr/>
                    <a:lstStyle/>
                    <a:p>
                      <a:r>
                        <a:rPr lang="en-US" dirty="0"/>
                        <a:t>-0.344</a:t>
                      </a:r>
                    </a:p>
                  </a:txBody>
                  <a:tcPr/>
                </a:tc>
                <a:tc>
                  <a:txBody>
                    <a:bodyPr/>
                    <a:lstStyle/>
                    <a:p>
                      <a:r>
                        <a:rPr lang="en-US" dirty="0"/>
                        <a:t>0.621</a:t>
                      </a:r>
                    </a:p>
                  </a:txBody>
                  <a:tcPr/>
                </a:tc>
                <a:extLst>
                  <a:ext uri="{0D108BD9-81ED-4DB2-BD59-A6C34878D82A}">
                    <a16:rowId xmlns:a16="http://schemas.microsoft.com/office/drawing/2014/main" val="986474008"/>
                  </a:ext>
                </a:extLst>
              </a:tr>
              <a:tr h="332961">
                <a:tc>
                  <a:txBody>
                    <a:bodyPr/>
                    <a:lstStyle/>
                    <a:p>
                      <a:r>
                        <a:rPr lang="en-US" dirty="0"/>
                        <a:t>Germany</a:t>
                      </a:r>
                    </a:p>
                  </a:txBody>
                  <a:tcPr/>
                </a:tc>
                <a:tc>
                  <a:txBody>
                    <a:bodyPr/>
                    <a:lstStyle/>
                    <a:p>
                      <a:r>
                        <a:rPr lang="en-US" dirty="0"/>
                        <a:t>0.925</a:t>
                      </a:r>
                    </a:p>
                  </a:txBody>
                  <a:tcPr/>
                </a:tc>
                <a:tc>
                  <a:txBody>
                    <a:bodyPr/>
                    <a:lstStyle/>
                    <a:p>
                      <a:r>
                        <a:rPr lang="en-US" dirty="0"/>
                        <a:t>0.497</a:t>
                      </a:r>
                    </a:p>
                  </a:txBody>
                  <a:tcPr/>
                </a:tc>
                <a:extLst>
                  <a:ext uri="{0D108BD9-81ED-4DB2-BD59-A6C34878D82A}">
                    <a16:rowId xmlns:a16="http://schemas.microsoft.com/office/drawing/2014/main" val="1579661429"/>
                  </a:ext>
                </a:extLst>
              </a:tr>
              <a:tr h="332961">
                <a:tc>
                  <a:txBody>
                    <a:bodyPr/>
                    <a:lstStyle/>
                    <a:p>
                      <a:r>
                        <a:rPr lang="en-US" dirty="0"/>
                        <a:t>UK</a:t>
                      </a:r>
                    </a:p>
                  </a:txBody>
                  <a:tcPr/>
                </a:tc>
                <a:tc>
                  <a:txBody>
                    <a:bodyPr/>
                    <a:lstStyle/>
                    <a:p>
                      <a:r>
                        <a:rPr lang="en-US" dirty="0"/>
                        <a:t>0.755</a:t>
                      </a:r>
                    </a:p>
                  </a:txBody>
                  <a:tcPr/>
                </a:tc>
                <a:tc>
                  <a:txBody>
                    <a:bodyPr/>
                    <a:lstStyle/>
                    <a:p>
                      <a:r>
                        <a:rPr lang="en-US" dirty="0"/>
                        <a:t>0.667</a:t>
                      </a:r>
                    </a:p>
                  </a:txBody>
                  <a:tcPr/>
                </a:tc>
                <a:extLst>
                  <a:ext uri="{0D108BD9-81ED-4DB2-BD59-A6C34878D82A}">
                    <a16:rowId xmlns:a16="http://schemas.microsoft.com/office/drawing/2014/main" val="4126964202"/>
                  </a:ext>
                </a:extLst>
              </a:tr>
              <a:tr h="332961">
                <a:tc>
                  <a:txBody>
                    <a:bodyPr/>
                    <a:lstStyle/>
                    <a:p>
                      <a:r>
                        <a:rPr lang="en-US" dirty="0"/>
                        <a:t>Japan</a:t>
                      </a:r>
                    </a:p>
                  </a:txBody>
                  <a:tcPr/>
                </a:tc>
                <a:tc>
                  <a:txBody>
                    <a:bodyPr/>
                    <a:lstStyle/>
                    <a:p>
                      <a:r>
                        <a:rPr lang="en-US" dirty="0"/>
                        <a:t>0.864</a:t>
                      </a:r>
                    </a:p>
                  </a:txBody>
                  <a:tcPr/>
                </a:tc>
                <a:tc>
                  <a:txBody>
                    <a:bodyPr/>
                    <a:lstStyle/>
                    <a:p>
                      <a:r>
                        <a:rPr lang="en-US" dirty="0"/>
                        <a:t>0.221</a:t>
                      </a:r>
                    </a:p>
                  </a:txBody>
                  <a:tcPr/>
                </a:tc>
                <a:extLst>
                  <a:ext uri="{0D108BD9-81ED-4DB2-BD59-A6C34878D82A}">
                    <a16:rowId xmlns:a16="http://schemas.microsoft.com/office/drawing/2014/main" val="1336213481"/>
                  </a:ext>
                </a:extLst>
              </a:tr>
              <a:tr h="332961">
                <a:tc>
                  <a:txBody>
                    <a:bodyPr/>
                    <a:lstStyle/>
                    <a:p>
                      <a:r>
                        <a:rPr lang="en-US" dirty="0"/>
                        <a:t>France</a:t>
                      </a:r>
                    </a:p>
                  </a:txBody>
                  <a:tcPr/>
                </a:tc>
                <a:tc>
                  <a:txBody>
                    <a:bodyPr/>
                    <a:lstStyle/>
                    <a:p>
                      <a:r>
                        <a:rPr lang="en-US" dirty="0"/>
                        <a:t>0.692</a:t>
                      </a:r>
                    </a:p>
                  </a:txBody>
                  <a:tcPr/>
                </a:tc>
                <a:tc>
                  <a:txBody>
                    <a:bodyPr/>
                    <a:lstStyle/>
                    <a:p>
                      <a:r>
                        <a:rPr lang="en-US" dirty="0"/>
                        <a:t>0.472</a:t>
                      </a:r>
                    </a:p>
                  </a:txBody>
                  <a:tcPr/>
                </a:tc>
                <a:extLst>
                  <a:ext uri="{0D108BD9-81ED-4DB2-BD59-A6C34878D82A}">
                    <a16:rowId xmlns:a16="http://schemas.microsoft.com/office/drawing/2014/main" val="132293617"/>
                  </a:ext>
                </a:extLst>
              </a:tr>
              <a:tr h="332961">
                <a:tc>
                  <a:txBody>
                    <a:bodyPr/>
                    <a:lstStyle/>
                    <a:p>
                      <a:r>
                        <a:rPr lang="en-US" dirty="0"/>
                        <a:t>Canada</a:t>
                      </a:r>
                    </a:p>
                  </a:txBody>
                  <a:tcPr/>
                </a:tc>
                <a:tc>
                  <a:txBody>
                    <a:bodyPr/>
                    <a:lstStyle/>
                    <a:p>
                      <a:r>
                        <a:rPr lang="en-US" dirty="0"/>
                        <a:t>0.316</a:t>
                      </a:r>
                    </a:p>
                  </a:txBody>
                  <a:tcPr/>
                </a:tc>
                <a:tc>
                  <a:txBody>
                    <a:bodyPr/>
                    <a:lstStyle/>
                    <a:p>
                      <a:r>
                        <a:rPr lang="en-US" dirty="0"/>
                        <a:t>0.695</a:t>
                      </a:r>
                    </a:p>
                  </a:txBody>
                  <a:tcPr/>
                </a:tc>
                <a:extLst>
                  <a:ext uri="{0D108BD9-81ED-4DB2-BD59-A6C34878D82A}">
                    <a16:rowId xmlns:a16="http://schemas.microsoft.com/office/drawing/2014/main" val="3726495489"/>
                  </a:ext>
                </a:extLst>
              </a:tr>
              <a:tr h="332961">
                <a:tc>
                  <a:txBody>
                    <a:bodyPr/>
                    <a:lstStyle/>
                    <a:p>
                      <a:r>
                        <a:rPr lang="en-US" dirty="0"/>
                        <a:t>Australia</a:t>
                      </a:r>
                    </a:p>
                  </a:txBody>
                  <a:tcPr/>
                </a:tc>
                <a:tc>
                  <a:txBody>
                    <a:bodyPr/>
                    <a:lstStyle/>
                    <a:p>
                      <a:r>
                        <a:rPr lang="en-US" dirty="0"/>
                        <a:t>0.824</a:t>
                      </a:r>
                    </a:p>
                  </a:txBody>
                  <a:tcPr/>
                </a:tc>
                <a:tc>
                  <a:txBody>
                    <a:bodyPr/>
                    <a:lstStyle/>
                    <a:p>
                      <a:r>
                        <a:rPr lang="en-US" dirty="0"/>
                        <a:t>0.692</a:t>
                      </a:r>
                    </a:p>
                  </a:txBody>
                  <a:tcPr/>
                </a:tc>
                <a:extLst>
                  <a:ext uri="{0D108BD9-81ED-4DB2-BD59-A6C34878D82A}">
                    <a16:rowId xmlns:a16="http://schemas.microsoft.com/office/drawing/2014/main" val="1978206759"/>
                  </a:ext>
                </a:extLst>
              </a:tr>
              <a:tr h="332961">
                <a:tc>
                  <a:txBody>
                    <a:bodyPr/>
                    <a:lstStyle/>
                    <a:p>
                      <a:r>
                        <a:rPr lang="en-US" dirty="0"/>
                        <a:t>Russia</a:t>
                      </a:r>
                    </a:p>
                  </a:txBody>
                  <a:tcPr/>
                </a:tc>
                <a:tc>
                  <a:txBody>
                    <a:bodyPr/>
                    <a:lstStyle/>
                    <a:p>
                      <a:r>
                        <a:rPr lang="en-US" dirty="0"/>
                        <a:t>0.726</a:t>
                      </a:r>
                    </a:p>
                  </a:txBody>
                  <a:tcPr/>
                </a:tc>
                <a:tc>
                  <a:txBody>
                    <a:bodyPr/>
                    <a:lstStyle/>
                    <a:p>
                      <a:r>
                        <a:rPr lang="en-US" dirty="0"/>
                        <a:t>0.570</a:t>
                      </a:r>
                    </a:p>
                  </a:txBody>
                  <a:tcPr/>
                </a:tc>
                <a:extLst>
                  <a:ext uri="{0D108BD9-81ED-4DB2-BD59-A6C34878D82A}">
                    <a16:rowId xmlns:a16="http://schemas.microsoft.com/office/drawing/2014/main" val="4087473676"/>
                  </a:ext>
                </a:extLst>
              </a:tr>
              <a:tr h="332961">
                <a:tc>
                  <a:txBody>
                    <a:bodyPr/>
                    <a:lstStyle/>
                    <a:p>
                      <a:r>
                        <a:rPr lang="en-US" dirty="0"/>
                        <a:t>Netherlands</a:t>
                      </a:r>
                    </a:p>
                  </a:txBody>
                  <a:tcPr/>
                </a:tc>
                <a:tc>
                  <a:txBody>
                    <a:bodyPr/>
                    <a:lstStyle/>
                    <a:p>
                      <a:r>
                        <a:rPr lang="en-US" dirty="0"/>
                        <a:t>0.860</a:t>
                      </a:r>
                    </a:p>
                  </a:txBody>
                  <a:tcPr/>
                </a:tc>
                <a:tc>
                  <a:txBody>
                    <a:bodyPr/>
                    <a:lstStyle/>
                    <a:p>
                      <a:r>
                        <a:rPr lang="en-US" dirty="0"/>
                        <a:t>0.679</a:t>
                      </a:r>
                    </a:p>
                  </a:txBody>
                  <a:tcPr/>
                </a:tc>
                <a:extLst>
                  <a:ext uri="{0D108BD9-81ED-4DB2-BD59-A6C34878D82A}">
                    <a16:rowId xmlns:a16="http://schemas.microsoft.com/office/drawing/2014/main" val="1799791168"/>
                  </a:ext>
                </a:extLst>
              </a:tr>
              <a:tr h="332961">
                <a:tc>
                  <a:txBody>
                    <a:bodyPr/>
                    <a:lstStyle/>
                    <a:p>
                      <a:r>
                        <a:rPr lang="en-US" dirty="0"/>
                        <a:t>Hong Kong</a:t>
                      </a:r>
                    </a:p>
                  </a:txBody>
                  <a:tcPr/>
                </a:tc>
                <a:tc>
                  <a:txBody>
                    <a:bodyPr/>
                    <a:lstStyle/>
                    <a:p>
                      <a:r>
                        <a:rPr lang="en-US" dirty="0"/>
                        <a:t>0.731</a:t>
                      </a:r>
                    </a:p>
                  </a:txBody>
                  <a:tcPr/>
                </a:tc>
                <a:tc>
                  <a:txBody>
                    <a:bodyPr/>
                    <a:lstStyle/>
                    <a:p>
                      <a:r>
                        <a:rPr lang="en-US" dirty="0"/>
                        <a:t>0.499</a:t>
                      </a:r>
                    </a:p>
                  </a:txBody>
                  <a:tcPr/>
                </a:tc>
                <a:extLst>
                  <a:ext uri="{0D108BD9-81ED-4DB2-BD59-A6C34878D82A}">
                    <a16:rowId xmlns:a16="http://schemas.microsoft.com/office/drawing/2014/main" val="4090571388"/>
                  </a:ext>
                </a:extLst>
              </a:tr>
            </a:tbl>
          </a:graphicData>
        </a:graphic>
      </p:graphicFrame>
    </p:spTree>
    <p:extLst>
      <p:ext uri="{BB962C8B-B14F-4D97-AF65-F5344CB8AC3E}">
        <p14:creationId xmlns:p14="http://schemas.microsoft.com/office/powerpoint/2010/main" val="675611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E00B7A-736B-3740-AA83-1A8745F0CBE3}"/>
              </a:ext>
            </a:extLst>
          </p:cNvPr>
          <p:cNvSpPr>
            <a:spLocks noGrp="1"/>
          </p:cNvSpPr>
          <p:nvPr>
            <p:ph type="body" sz="half" idx="2"/>
          </p:nvPr>
        </p:nvSpPr>
        <p:spPr>
          <a:xfrm>
            <a:off x="1945619" y="182217"/>
            <a:ext cx="8300762" cy="798445"/>
          </a:xfrm>
        </p:spPr>
        <p:txBody>
          <a:bodyPr/>
          <a:lstStyle/>
          <a:p>
            <a:pPr algn="ctr"/>
            <a:r>
              <a:rPr lang="en-US" dirty="0"/>
              <a:t>H</a:t>
            </a:r>
            <a:r>
              <a:rPr lang="en-US" baseline="-25000" dirty="0"/>
              <a:t>0</a:t>
            </a:r>
            <a:r>
              <a:rPr lang="en-US" dirty="0"/>
              <a:t>: The 2 populations have equal means.</a:t>
            </a:r>
          </a:p>
          <a:p>
            <a:pPr algn="ctr"/>
            <a:r>
              <a:rPr lang="en-US" dirty="0"/>
              <a:t>H</a:t>
            </a:r>
            <a:r>
              <a:rPr lang="en-US" baseline="-25000" dirty="0"/>
              <a:t>1</a:t>
            </a:r>
            <a:r>
              <a:rPr lang="en-US" dirty="0"/>
              <a:t>: The 2 populations are not equal</a:t>
            </a:r>
          </a:p>
        </p:txBody>
      </p:sp>
      <p:pic>
        <p:nvPicPr>
          <p:cNvPr id="6" name="Picture 5" descr="A screenshot of a social media post&#10;&#10;Description automatically generated">
            <a:extLst>
              <a:ext uri="{FF2B5EF4-FFF2-40B4-BE49-F238E27FC236}">
                <a16:creationId xmlns:a16="http://schemas.microsoft.com/office/drawing/2014/main" id="{BDB36832-3174-7546-958F-0770BDD7793F}"/>
              </a:ext>
            </a:extLst>
          </p:cNvPr>
          <p:cNvPicPr>
            <a:picLocks noChangeAspect="1"/>
          </p:cNvPicPr>
          <p:nvPr/>
        </p:nvPicPr>
        <p:blipFill>
          <a:blip r:embed="rId2"/>
          <a:stretch>
            <a:fillRect/>
          </a:stretch>
        </p:blipFill>
        <p:spPr>
          <a:xfrm>
            <a:off x="1945619" y="1403350"/>
            <a:ext cx="8547100" cy="4051300"/>
          </a:xfrm>
          <a:prstGeom prst="rect">
            <a:avLst/>
          </a:prstGeom>
        </p:spPr>
      </p:pic>
    </p:spTree>
    <p:extLst>
      <p:ext uri="{BB962C8B-B14F-4D97-AF65-F5344CB8AC3E}">
        <p14:creationId xmlns:p14="http://schemas.microsoft.com/office/powerpoint/2010/main" val="3995385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AD860CD-A46C-A447-A5FA-4568730C9153}"/>
              </a:ext>
            </a:extLst>
          </p:cNvPr>
          <p:cNvSpPr>
            <a:spLocks noGrp="1"/>
          </p:cNvSpPr>
          <p:nvPr>
            <p:ph type="body" sz="half" idx="2"/>
          </p:nvPr>
        </p:nvSpPr>
        <p:spPr>
          <a:xfrm>
            <a:off x="1643269" y="301487"/>
            <a:ext cx="8198195" cy="785192"/>
          </a:xfrm>
        </p:spPr>
        <p:txBody>
          <a:bodyPr/>
          <a:lstStyle/>
          <a:p>
            <a:pPr algn="ctr"/>
            <a:r>
              <a:rPr lang="en-US" dirty="0"/>
              <a:t>H</a:t>
            </a:r>
            <a:r>
              <a:rPr lang="en-US" baseline="-25000" dirty="0"/>
              <a:t>0</a:t>
            </a:r>
            <a:r>
              <a:rPr lang="en-US" dirty="0"/>
              <a:t>: The two populations are equal.</a:t>
            </a:r>
          </a:p>
          <a:p>
            <a:pPr algn="ctr"/>
            <a:r>
              <a:rPr lang="en-US" dirty="0"/>
              <a:t>H</a:t>
            </a:r>
            <a:r>
              <a:rPr lang="en-US" baseline="-25000" dirty="0"/>
              <a:t>1</a:t>
            </a:r>
            <a:r>
              <a:rPr lang="en-US" dirty="0"/>
              <a:t>: The two populations are not equal.</a:t>
            </a:r>
          </a:p>
        </p:txBody>
      </p:sp>
      <p:pic>
        <p:nvPicPr>
          <p:cNvPr id="7" name="Picture 6" descr="A screenshot of a social media post&#10;&#10;Description automatically generated">
            <a:extLst>
              <a:ext uri="{FF2B5EF4-FFF2-40B4-BE49-F238E27FC236}">
                <a16:creationId xmlns:a16="http://schemas.microsoft.com/office/drawing/2014/main" id="{D46BFA67-C49F-574F-8518-837B772B4CCF}"/>
              </a:ext>
            </a:extLst>
          </p:cNvPr>
          <p:cNvPicPr>
            <a:picLocks noChangeAspect="1"/>
          </p:cNvPicPr>
          <p:nvPr/>
        </p:nvPicPr>
        <p:blipFill>
          <a:blip r:embed="rId2"/>
          <a:stretch>
            <a:fillRect/>
          </a:stretch>
        </p:blipFill>
        <p:spPr>
          <a:xfrm>
            <a:off x="1860550" y="1237422"/>
            <a:ext cx="8470900" cy="5257800"/>
          </a:xfrm>
          <a:prstGeom prst="rect">
            <a:avLst/>
          </a:prstGeom>
        </p:spPr>
      </p:pic>
    </p:spTree>
    <p:extLst>
      <p:ext uri="{BB962C8B-B14F-4D97-AF65-F5344CB8AC3E}">
        <p14:creationId xmlns:p14="http://schemas.microsoft.com/office/powerpoint/2010/main" val="109056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C584887-5335-074E-80D8-207C3DBF7C1C}"/>
              </a:ext>
            </a:extLst>
          </p:cNvPr>
          <p:cNvPicPr>
            <a:picLocks noChangeAspect="1"/>
          </p:cNvPicPr>
          <p:nvPr/>
        </p:nvPicPr>
        <p:blipFill>
          <a:blip r:embed="rId2"/>
          <a:stretch>
            <a:fillRect/>
          </a:stretch>
        </p:blipFill>
        <p:spPr>
          <a:xfrm>
            <a:off x="1921565" y="269737"/>
            <a:ext cx="8534400" cy="18923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21AD4AA-43B8-4746-B49F-E39D2F01CA85}"/>
              </a:ext>
            </a:extLst>
          </p:cNvPr>
          <p:cNvPicPr>
            <a:picLocks noChangeAspect="1"/>
          </p:cNvPicPr>
          <p:nvPr/>
        </p:nvPicPr>
        <p:blipFill>
          <a:blip r:embed="rId3"/>
          <a:stretch>
            <a:fillRect/>
          </a:stretch>
        </p:blipFill>
        <p:spPr>
          <a:xfrm>
            <a:off x="2364085" y="2455379"/>
            <a:ext cx="7649359" cy="3761685"/>
          </a:xfrm>
          <a:prstGeom prst="rect">
            <a:avLst/>
          </a:prstGeom>
        </p:spPr>
      </p:pic>
    </p:spTree>
    <p:extLst>
      <p:ext uri="{BB962C8B-B14F-4D97-AF65-F5344CB8AC3E}">
        <p14:creationId xmlns:p14="http://schemas.microsoft.com/office/powerpoint/2010/main" val="360894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5700B-15F7-9246-B66E-6EE08DF4DD1F}"/>
              </a:ext>
            </a:extLst>
          </p:cNvPr>
          <p:cNvSpPr txBox="1"/>
          <p:nvPr/>
        </p:nvSpPr>
        <p:spPr>
          <a:xfrm>
            <a:off x="0" y="1674674"/>
            <a:ext cx="10515601" cy="1754326"/>
          </a:xfrm>
          <a:prstGeom prst="rect">
            <a:avLst/>
          </a:prstGeom>
          <a:noFill/>
        </p:spPr>
        <p:txBody>
          <a:bodyPr wrap="square" rtlCol="0">
            <a:spAutoFit/>
          </a:bodyPr>
          <a:lstStyle/>
          <a:p>
            <a:pPr marL="465138" indent="-298450"/>
            <a:r>
              <a:rPr lang="en-US" sz="3600" dirty="0"/>
              <a:t>Is there a similar attribute (</a:t>
            </a:r>
            <a:r>
              <a:rPr lang="en-US" sz="3600" dirty="0" err="1"/>
              <a:t>i.e</a:t>
            </a:r>
            <a:r>
              <a:rPr lang="en-US" sz="3600" dirty="0"/>
              <a:t> </a:t>
            </a:r>
            <a:r>
              <a:rPr lang="en-US" sz="3600" dirty="0" err="1"/>
              <a:t>acousticness</a:t>
            </a:r>
            <a:r>
              <a:rPr lang="en-US" sz="3600" dirty="0"/>
              <a:t>/valence/energy/danceability) that a large portion of the songs have?</a:t>
            </a:r>
          </a:p>
        </p:txBody>
      </p:sp>
    </p:spTree>
    <p:extLst>
      <p:ext uri="{BB962C8B-B14F-4D97-AF65-F5344CB8AC3E}">
        <p14:creationId xmlns:p14="http://schemas.microsoft.com/office/powerpoint/2010/main" val="168515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D358E14-B430-4367-9BFB-3AC7045348AD}"/>
              </a:ext>
            </a:extLst>
          </p:cNvPr>
          <p:cNvPicPr>
            <a:picLocks noChangeAspect="1"/>
          </p:cNvPicPr>
          <p:nvPr/>
        </p:nvPicPr>
        <p:blipFill>
          <a:blip r:embed="rId2"/>
          <a:stretch>
            <a:fillRect/>
          </a:stretch>
        </p:blipFill>
        <p:spPr>
          <a:xfrm>
            <a:off x="772547" y="0"/>
            <a:ext cx="10646906" cy="6858000"/>
          </a:xfrm>
          <a:prstGeom prst="rect">
            <a:avLst/>
          </a:prstGeom>
        </p:spPr>
      </p:pic>
      <p:sp>
        <p:nvSpPr>
          <p:cNvPr id="4" name="TextBox 3">
            <a:extLst>
              <a:ext uri="{FF2B5EF4-FFF2-40B4-BE49-F238E27FC236}">
                <a16:creationId xmlns:a16="http://schemas.microsoft.com/office/drawing/2014/main" id="{09ABEA49-A475-49A3-AFCA-6CA192693740}"/>
              </a:ext>
            </a:extLst>
          </p:cNvPr>
          <p:cNvSpPr txBox="1"/>
          <p:nvPr/>
        </p:nvSpPr>
        <p:spPr>
          <a:xfrm>
            <a:off x="8816549" y="5307675"/>
            <a:ext cx="1870900" cy="369332"/>
          </a:xfrm>
          <a:prstGeom prst="rect">
            <a:avLst/>
          </a:prstGeom>
          <a:solidFill>
            <a:schemeClr val="tx1"/>
          </a:solidFill>
          <a:ln>
            <a:solidFill>
              <a:schemeClr val="tx2">
                <a:lumMod val="50000"/>
              </a:schemeClr>
            </a:solidFill>
          </a:ln>
        </p:spPr>
        <p:txBody>
          <a:bodyPr wrap="square" rtlCol="0">
            <a:spAutoFit/>
          </a:bodyPr>
          <a:lstStyle/>
          <a:p>
            <a:r>
              <a:rPr lang="en-US" dirty="0">
                <a:solidFill>
                  <a:schemeClr val="bg2"/>
                </a:solidFill>
              </a:rPr>
              <a:t>23,550 songs</a:t>
            </a:r>
          </a:p>
        </p:txBody>
      </p:sp>
      <p:sp>
        <p:nvSpPr>
          <p:cNvPr id="2" name="Rectangle 1">
            <a:extLst>
              <a:ext uri="{FF2B5EF4-FFF2-40B4-BE49-F238E27FC236}">
                <a16:creationId xmlns:a16="http://schemas.microsoft.com/office/drawing/2014/main" id="{F52348AF-A5E5-4730-A31A-5A4F2D71F664}"/>
              </a:ext>
            </a:extLst>
          </p:cNvPr>
          <p:cNvSpPr/>
          <p:nvPr/>
        </p:nvSpPr>
        <p:spPr>
          <a:xfrm>
            <a:off x="968884" y="1179104"/>
            <a:ext cx="2406569" cy="5148141"/>
          </a:xfrm>
          <a:prstGeom prst="rect">
            <a:avLst/>
          </a:prstGeom>
          <a:solidFill>
            <a:schemeClr val="tx1"/>
          </a:solidFill>
          <a:ln>
            <a:solidFill>
              <a:schemeClr val="bg2"/>
            </a:solidFill>
          </a:ln>
        </p:spPr>
        <p:txBody>
          <a:bodyPr wrap="square">
            <a:spAutoFit/>
          </a:bodyPr>
          <a:lstStyle/>
          <a:p>
            <a:pPr>
              <a:lnSpc>
                <a:spcPct val="107000"/>
              </a:lnSpc>
            </a:pPr>
            <a:r>
              <a:rPr lang="en-US" sz="14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spotify_genre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spotify_track_preview_url</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spotify_track_album</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spotify_track_explicit</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spotify_track_duration_ms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spotify_track_popularity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danceability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energy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key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loudness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mode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speechiness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acousticness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instrumentalness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liveness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valence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tempo</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time_signature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3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7E95E4F-6A14-4D42-B836-77B5D6713947}"/>
              </a:ext>
            </a:extLst>
          </p:cNvPr>
          <p:cNvPicPr>
            <a:picLocks noChangeAspect="1"/>
          </p:cNvPicPr>
          <p:nvPr/>
        </p:nvPicPr>
        <p:blipFill>
          <a:blip r:embed="rId2"/>
          <a:stretch>
            <a:fillRect/>
          </a:stretch>
        </p:blipFill>
        <p:spPr>
          <a:xfrm>
            <a:off x="692537" y="0"/>
            <a:ext cx="10646906" cy="6858000"/>
          </a:xfrm>
          <a:prstGeom prst="rect">
            <a:avLst/>
          </a:prstGeom>
        </p:spPr>
      </p:pic>
      <p:sp>
        <p:nvSpPr>
          <p:cNvPr id="4" name="TextBox 3">
            <a:extLst>
              <a:ext uri="{FF2B5EF4-FFF2-40B4-BE49-F238E27FC236}">
                <a16:creationId xmlns:a16="http://schemas.microsoft.com/office/drawing/2014/main" id="{2F48FAB6-3540-432E-8826-061087A9C0CF}"/>
              </a:ext>
            </a:extLst>
          </p:cNvPr>
          <p:cNvSpPr txBox="1"/>
          <p:nvPr/>
        </p:nvSpPr>
        <p:spPr>
          <a:xfrm>
            <a:off x="6623668" y="4808912"/>
            <a:ext cx="2314592" cy="400110"/>
          </a:xfrm>
          <a:prstGeom prst="rect">
            <a:avLst/>
          </a:prstGeom>
          <a:solidFill>
            <a:schemeClr val="tx1"/>
          </a:solidFill>
          <a:ln>
            <a:solidFill>
              <a:srgbClr val="0070C0"/>
            </a:solidFill>
          </a:ln>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Over 320,000 rows</a:t>
            </a:r>
          </a:p>
        </p:txBody>
      </p:sp>
      <p:sp>
        <p:nvSpPr>
          <p:cNvPr id="6" name="Rectangle 5">
            <a:extLst>
              <a:ext uri="{FF2B5EF4-FFF2-40B4-BE49-F238E27FC236}">
                <a16:creationId xmlns:a16="http://schemas.microsoft.com/office/drawing/2014/main" id="{5F763FEC-3D70-4AA5-9231-EE462E824765}"/>
              </a:ext>
            </a:extLst>
          </p:cNvPr>
          <p:cNvSpPr/>
          <p:nvPr/>
        </p:nvSpPr>
        <p:spPr>
          <a:xfrm>
            <a:off x="852557" y="2826343"/>
            <a:ext cx="2314592" cy="3005631"/>
          </a:xfrm>
          <a:prstGeom prst="rect">
            <a:avLst/>
          </a:prstGeom>
          <a:solidFill>
            <a:schemeClr val="tx1"/>
          </a:solidFill>
          <a:ln>
            <a:solidFill>
              <a:srgbClr val="0070C0"/>
            </a:solidFill>
          </a:ln>
        </p:spPr>
        <p:txBody>
          <a:bodyPr wrap="square">
            <a:spAutoFit/>
          </a:bodyPr>
          <a:lstStyle/>
          <a:p>
            <a:pPr>
              <a:lnSpc>
                <a:spcPct val="107000"/>
              </a:lnSpc>
            </a:pPr>
            <a:r>
              <a:rPr lang="en-US"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Fields</a:t>
            </a: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url</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weekid</a:t>
            </a:r>
            <a:endParaRPr lang="en-US" sz="1400" dirty="0">
              <a:solidFill>
                <a:srgbClr val="0070C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instance</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previous_week_position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peak_position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weeks_on_chart</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494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A064E4-72F1-41DD-96D9-986D8C1D7D49}"/>
              </a:ext>
            </a:extLst>
          </p:cNvPr>
          <p:cNvSpPr txBox="1"/>
          <p:nvPr/>
        </p:nvSpPr>
        <p:spPr>
          <a:xfrm>
            <a:off x="117138" y="1839884"/>
            <a:ext cx="3272050" cy="1384995"/>
          </a:xfrm>
          <a:prstGeom prst="rect">
            <a:avLst/>
          </a:prstGeom>
          <a:noFill/>
        </p:spPr>
        <p:txBody>
          <a:bodyPr wrap="none" rtlCol="0">
            <a:spAutoFit/>
          </a:bodyPr>
          <a:lstStyle/>
          <a:p>
            <a:pPr lvl="0" defTabSz="914400" eaLnBrk="0" fontAlgn="base" hangingPunct="0">
              <a:spcBef>
                <a:spcPct val="0"/>
              </a:spcBef>
              <a:spcAft>
                <a:spcPct val="0"/>
              </a:spcAft>
            </a:pPr>
            <a:r>
              <a:rPr lang="en-US" altLang="en-US" b="1" u="sng" dirty="0"/>
              <a:t>Popularity:</a:t>
            </a:r>
          </a:p>
          <a:p>
            <a:pPr lvl="0" defTabSz="914400" eaLnBrk="0" fontAlgn="base" hangingPunct="0">
              <a:spcBef>
                <a:spcPct val="0"/>
              </a:spcBef>
              <a:spcAft>
                <a:spcPct val="0"/>
              </a:spcAft>
            </a:pPr>
            <a:r>
              <a:rPr lang="en-US" altLang="en-US" sz="1600" dirty="0"/>
              <a:t>-The correlation between both </a:t>
            </a:r>
          </a:p>
          <a:p>
            <a:pPr lvl="0" defTabSz="914400" eaLnBrk="0" fontAlgn="base" hangingPunct="0">
              <a:spcBef>
                <a:spcPct val="0"/>
              </a:spcBef>
              <a:spcAft>
                <a:spcPct val="0"/>
              </a:spcAft>
            </a:pPr>
            <a:r>
              <a:rPr lang="en-US" altLang="en-US" sz="1600" dirty="0"/>
              <a:t>factors is -0.33 </a:t>
            </a:r>
          </a:p>
          <a:p>
            <a:pPr lvl="0" defTabSz="914400" eaLnBrk="0" fontAlgn="base" hangingPunct="0">
              <a:spcBef>
                <a:spcPct val="0"/>
              </a:spcBef>
              <a:spcAft>
                <a:spcPct val="0"/>
              </a:spcAft>
            </a:pPr>
            <a:r>
              <a:rPr lang="en-US" altLang="en-US" sz="1600" dirty="0"/>
              <a:t>-The p-value is 0.0 </a:t>
            </a:r>
          </a:p>
          <a:p>
            <a:endParaRPr lang="en-US" dirty="0"/>
          </a:p>
        </p:txBody>
      </p:sp>
      <p:sp>
        <p:nvSpPr>
          <p:cNvPr id="6" name="TextBox 5">
            <a:extLst>
              <a:ext uri="{FF2B5EF4-FFF2-40B4-BE49-F238E27FC236}">
                <a16:creationId xmlns:a16="http://schemas.microsoft.com/office/drawing/2014/main" id="{8FE9A7BD-1EA3-4D7D-9D1C-FE95959C8F20}"/>
              </a:ext>
            </a:extLst>
          </p:cNvPr>
          <p:cNvSpPr txBox="1"/>
          <p:nvPr/>
        </p:nvSpPr>
        <p:spPr>
          <a:xfrm>
            <a:off x="1163782" y="275600"/>
            <a:ext cx="10912240" cy="523220"/>
          </a:xfrm>
          <a:prstGeom prst="rect">
            <a:avLst/>
          </a:prstGeom>
          <a:noFill/>
          <a:ln w="19050">
            <a:solidFill>
              <a:srgbClr val="0070C0"/>
            </a:solidFill>
          </a:ln>
        </p:spPr>
        <p:txBody>
          <a:bodyPr wrap="square" rtlCol="0">
            <a:spAutoFit/>
          </a:bodyPr>
          <a:lstStyle/>
          <a:p>
            <a:r>
              <a:rPr lang="en-US" sz="2800" b="1" dirty="0">
                <a:solidFill>
                  <a:schemeClr val="bg2">
                    <a:lumMod val="75000"/>
                  </a:schemeClr>
                </a:solidFill>
              </a:rPr>
              <a:t>Correlation amongst the popularity Spotify attributes</a:t>
            </a:r>
            <a:endParaRPr lang="en-US" b="1" dirty="0">
              <a:solidFill>
                <a:schemeClr val="bg2">
                  <a:lumMod val="75000"/>
                </a:schemeClr>
              </a:solidFill>
            </a:endParaRPr>
          </a:p>
        </p:txBody>
      </p:sp>
      <p:pic>
        <p:nvPicPr>
          <p:cNvPr id="10" name="Picture 9" descr="A screenshot of a cell phone&#10;&#10;Description automatically generated">
            <a:extLst>
              <a:ext uri="{FF2B5EF4-FFF2-40B4-BE49-F238E27FC236}">
                <a16:creationId xmlns:a16="http://schemas.microsoft.com/office/drawing/2014/main" id="{8DF4E518-7882-4D77-8D61-EC39F4954468}"/>
              </a:ext>
            </a:extLst>
          </p:cNvPr>
          <p:cNvPicPr>
            <a:picLocks noChangeAspect="1"/>
          </p:cNvPicPr>
          <p:nvPr/>
        </p:nvPicPr>
        <p:blipFill>
          <a:blip r:embed="rId2"/>
          <a:stretch>
            <a:fillRect/>
          </a:stretch>
        </p:blipFill>
        <p:spPr>
          <a:xfrm>
            <a:off x="3663508" y="1090966"/>
            <a:ext cx="8237152" cy="5491434"/>
          </a:xfrm>
          <a:prstGeom prst="rect">
            <a:avLst/>
          </a:prstGeom>
        </p:spPr>
      </p:pic>
    </p:spTree>
    <p:extLst>
      <p:ext uri="{BB962C8B-B14F-4D97-AF65-F5344CB8AC3E}">
        <p14:creationId xmlns:p14="http://schemas.microsoft.com/office/powerpoint/2010/main" val="80563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78F5B-6C91-49C1-BE40-3948FA0C1054}"/>
              </a:ext>
            </a:extLst>
          </p:cNvPr>
          <p:cNvSpPr txBox="1"/>
          <p:nvPr/>
        </p:nvSpPr>
        <p:spPr>
          <a:xfrm>
            <a:off x="5436984" y="743111"/>
            <a:ext cx="6494612" cy="1354217"/>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Danceability, </a:t>
            </a:r>
            <a:r>
              <a:rPr lang="en-US" altLang="en-US" sz="2400" dirty="0" err="1">
                <a:latin typeface="Times New Roman" panose="02020603050405020304" pitchFamily="18" charset="0"/>
                <a:cs typeface="Times New Roman" panose="02020603050405020304" pitchFamily="18" charset="0"/>
              </a:rPr>
              <a:t>Speechiness</a:t>
            </a:r>
            <a:r>
              <a:rPr lang="en-US" altLang="en-US" sz="2400" dirty="0">
                <a:latin typeface="Times New Roman" panose="02020603050405020304" pitchFamily="18" charset="0"/>
                <a:cs typeface="Times New Roman" panose="02020603050405020304" pitchFamily="18" charset="0"/>
              </a:rPr>
              <a:t>, and Valence</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correlation between both factors is -0.05 </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p-value is 0.0 </a:t>
            </a:r>
            <a:endParaRPr lang="en-US" altLang="en-US" sz="4400" dirty="0">
              <a:latin typeface="Times New Roman" panose="02020603050405020304" pitchFamily="18" charset="0"/>
              <a:cs typeface="Times New Roman" panose="02020603050405020304" pitchFamily="18" charset="0"/>
            </a:endParaRP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6452DC82-4028-4920-85E6-10CA347A2DA0}"/>
              </a:ext>
            </a:extLst>
          </p:cNvPr>
          <p:cNvPicPr>
            <a:picLocks noChangeAspect="1"/>
          </p:cNvPicPr>
          <p:nvPr/>
        </p:nvPicPr>
        <p:blipFill>
          <a:blip r:embed="rId2"/>
          <a:stretch>
            <a:fillRect/>
          </a:stretch>
        </p:blipFill>
        <p:spPr>
          <a:xfrm>
            <a:off x="379088" y="155413"/>
            <a:ext cx="4631076" cy="308738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4A76F43-AB20-4B09-ABAF-2CC673650A1C}"/>
              </a:ext>
            </a:extLst>
          </p:cNvPr>
          <p:cNvPicPr>
            <a:picLocks noChangeAspect="1"/>
          </p:cNvPicPr>
          <p:nvPr/>
        </p:nvPicPr>
        <p:blipFill>
          <a:blip r:embed="rId3"/>
          <a:stretch>
            <a:fillRect/>
          </a:stretch>
        </p:blipFill>
        <p:spPr>
          <a:xfrm>
            <a:off x="379088" y="3502505"/>
            <a:ext cx="4631076" cy="30873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AE7FC14-BF97-44EB-8F31-29EF9F2F6863}"/>
              </a:ext>
            </a:extLst>
          </p:cNvPr>
          <p:cNvPicPr>
            <a:picLocks noChangeAspect="1"/>
          </p:cNvPicPr>
          <p:nvPr/>
        </p:nvPicPr>
        <p:blipFill>
          <a:blip r:embed="rId4"/>
          <a:stretch>
            <a:fillRect/>
          </a:stretch>
        </p:blipFill>
        <p:spPr>
          <a:xfrm>
            <a:off x="5790575" y="3502505"/>
            <a:ext cx="4631076" cy="3087384"/>
          </a:xfrm>
          <a:prstGeom prst="rect">
            <a:avLst/>
          </a:prstGeom>
        </p:spPr>
      </p:pic>
    </p:spTree>
    <p:extLst>
      <p:ext uri="{BB962C8B-B14F-4D97-AF65-F5344CB8AC3E}">
        <p14:creationId xmlns:p14="http://schemas.microsoft.com/office/powerpoint/2010/main" val="239999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A188F2-8285-4047-9FB5-CA134DE0E709}"/>
              </a:ext>
            </a:extLst>
          </p:cNvPr>
          <p:cNvPicPr>
            <a:picLocks noChangeAspect="1"/>
          </p:cNvPicPr>
          <p:nvPr/>
        </p:nvPicPr>
        <p:blipFill>
          <a:blip r:embed="rId2"/>
          <a:stretch>
            <a:fillRect/>
          </a:stretch>
        </p:blipFill>
        <p:spPr>
          <a:xfrm>
            <a:off x="8370477" y="286112"/>
            <a:ext cx="3538265" cy="235884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270741C-52AA-4C9B-9DDB-23AAB66A996F}"/>
              </a:ext>
            </a:extLst>
          </p:cNvPr>
          <p:cNvPicPr>
            <a:picLocks noChangeAspect="1"/>
          </p:cNvPicPr>
          <p:nvPr/>
        </p:nvPicPr>
        <p:blipFill>
          <a:blip r:embed="rId3"/>
          <a:stretch>
            <a:fillRect/>
          </a:stretch>
        </p:blipFill>
        <p:spPr>
          <a:xfrm>
            <a:off x="8370477" y="3801373"/>
            <a:ext cx="3538267" cy="2358844"/>
          </a:xfrm>
          <a:prstGeom prst="rect">
            <a:avLst/>
          </a:prstGeom>
        </p:spPr>
      </p:pic>
      <p:sp>
        <p:nvSpPr>
          <p:cNvPr id="2" name="TextBox 1">
            <a:extLst>
              <a:ext uri="{FF2B5EF4-FFF2-40B4-BE49-F238E27FC236}">
                <a16:creationId xmlns:a16="http://schemas.microsoft.com/office/drawing/2014/main" id="{0A6E1AEC-7108-43F7-90D9-DCD651D1AF45}"/>
              </a:ext>
            </a:extLst>
          </p:cNvPr>
          <p:cNvSpPr txBox="1"/>
          <p:nvPr/>
        </p:nvSpPr>
        <p:spPr>
          <a:xfrm>
            <a:off x="1662735" y="2942472"/>
            <a:ext cx="8866530" cy="523220"/>
          </a:xfrm>
          <a:prstGeom prst="rect">
            <a:avLst/>
          </a:prstGeom>
          <a:noFill/>
          <a:ln w="19050">
            <a:solidFill>
              <a:srgbClr val="0070C0"/>
            </a:solidFill>
          </a:ln>
        </p:spPr>
        <p:txBody>
          <a:bodyPr wrap="none" rtlCol="0">
            <a:spAutoFit/>
          </a:bodyPr>
          <a:lstStyle/>
          <a:p>
            <a:r>
              <a:rPr lang="en-US" sz="2800" b="1" dirty="0">
                <a:solidFill>
                  <a:schemeClr val="bg2">
                    <a:lumMod val="75000"/>
                  </a:schemeClr>
                </a:solidFill>
              </a:rPr>
              <a:t>No correlation amongst the other Spotify attributes</a:t>
            </a:r>
            <a:endParaRPr lang="en-US" b="1" dirty="0">
              <a:solidFill>
                <a:schemeClr val="bg2">
                  <a:lumMod val="7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4AB9E55E-9EE2-4F89-A00E-3452D5A5736E}"/>
              </a:ext>
            </a:extLst>
          </p:cNvPr>
          <p:cNvPicPr>
            <a:picLocks noChangeAspect="1"/>
          </p:cNvPicPr>
          <p:nvPr/>
        </p:nvPicPr>
        <p:blipFill>
          <a:blip r:embed="rId4"/>
          <a:stretch>
            <a:fillRect/>
          </a:stretch>
        </p:blipFill>
        <p:spPr>
          <a:xfrm>
            <a:off x="543345" y="286112"/>
            <a:ext cx="3538266" cy="23588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A09598-CF51-49C7-834D-37295E31F3A5}"/>
              </a:ext>
            </a:extLst>
          </p:cNvPr>
          <p:cNvPicPr>
            <a:picLocks noChangeAspect="1"/>
          </p:cNvPicPr>
          <p:nvPr/>
        </p:nvPicPr>
        <p:blipFill>
          <a:blip r:embed="rId5"/>
          <a:stretch>
            <a:fillRect/>
          </a:stretch>
        </p:blipFill>
        <p:spPr>
          <a:xfrm>
            <a:off x="543345" y="3801373"/>
            <a:ext cx="3538266" cy="235884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A9CC4F-9675-4DB0-8A6C-31571A40ACD8}"/>
              </a:ext>
            </a:extLst>
          </p:cNvPr>
          <p:cNvPicPr>
            <a:picLocks noChangeAspect="1"/>
          </p:cNvPicPr>
          <p:nvPr/>
        </p:nvPicPr>
        <p:blipFill>
          <a:blip r:embed="rId6"/>
          <a:stretch>
            <a:fillRect/>
          </a:stretch>
        </p:blipFill>
        <p:spPr>
          <a:xfrm>
            <a:off x="4456911" y="293001"/>
            <a:ext cx="3538266" cy="235884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555724E-D527-4BF5-B174-C0085791B2EE}"/>
              </a:ext>
            </a:extLst>
          </p:cNvPr>
          <p:cNvPicPr>
            <a:picLocks noChangeAspect="1"/>
          </p:cNvPicPr>
          <p:nvPr/>
        </p:nvPicPr>
        <p:blipFill>
          <a:blip r:embed="rId7"/>
          <a:stretch>
            <a:fillRect/>
          </a:stretch>
        </p:blipFill>
        <p:spPr>
          <a:xfrm>
            <a:off x="4456911" y="3787042"/>
            <a:ext cx="3538266" cy="2358844"/>
          </a:xfrm>
          <a:prstGeom prst="rect">
            <a:avLst/>
          </a:prstGeom>
        </p:spPr>
      </p:pic>
    </p:spTree>
    <p:extLst>
      <p:ext uri="{BB962C8B-B14F-4D97-AF65-F5344CB8AC3E}">
        <p14:creationId xmlns:p14="http://schemas.microsoft.com/office/powerpoint/2010/main" val="28511432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276</TotalTime>
  <Words>654</Words>
  <Application>Microsoft Macintosh PowerPoint</Application>
  <PresentationFormat>Widescreen</PresentationFormat>
  <Paragraphs>119</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Times New Roman</vt:lpstr>
      <vt:lpstr>Wingdings 3</vt:lpstr>
      <vt:lpstr>Slice</vt:lpstr>
      <vt:lpstr>What makes a song popular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Trends over the Decade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PowerPoint Presentation</vt:lpstr>
      <vt:lpstr>PowerPoint Presentation</vt:lpstr>
      <vt:lpstr>PowerPoint Presentation</vt:lpstr>
      <vt:lpstr>PowerPoint Presentation</vt:lpstr>
      <vt:lpstr>PowerPoint Presentation</vt:lpstr>
      <vt:lpstr>“Most musical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song popular</dc:title>
  <dc:creator>bill pezzullo</dc:creator>
  <cp:lastModifiedBy>Microsoft Office User</cp:lastModifiedBy>
  <cp:revision>22</cp:revision>
  <dcterms:created xsi:type="dcterms:W3CDTF">2020-07-22T01:04:23Z</dcterms:created>
  <dcterms:modified xsi:type="dcterms:W3CDTF">2020-07-23T19:08:01Z</dcterms:modified>
</cp:coreProperties>
</file>